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275" r:id="rId5"/>
    <p:sldId id="277" r:id="rId6"/>
    <p:sldId id="259" r:id="rId7"/>
    <p:sldId id="258" r:id="rId8"/>
    <p:sldId id="260" r:id="rId9"/>
    <p:sldId id="261" r:id="rId10"/>
    <p:sldId id="262" r:id="rId11"/>
    <p:sldId id="267" r:id="rId12"/>
    <p:sldId id="268" r:id="rId13"/>
    <p:sldId id="269" r:id="rId14"/>
    <p:sldId id="270" r:id="rId15"/>
    <p:sldId id="271" r:id="rId16"/>
    <p:sldId id="274" r:id="rId17"/>
    <p:sldId id="272" r:id="rId18"/>
    <p:sldId id="273" r:id="rId19"/>
    <p:sldId id="263" r:id="rId20"/>
    <p:sldId id="264" r:id="rId21"/>
    <p:sldId id="265" r:id="rId22"/>
    <p:sldId id="266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2D58-AA33-41BF-B023-02EF436A477F}" type="datetimeFigureOut">
              <a:rPr lang="hu-HU" smtClean="0"/>
              <a:t>2024. 12. 11.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30A54-AC28-45D4-BBCA-DDB51F81D539}" type="slidenum">
              <a:rPr lang="hu-HU" smtClean="0"/>
              <a:t>‹#›</a:t>
            </a:fld>
            <a:endParaRPr lang="hu-H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B3F071-8D5B-4BC7-9A41-5ED4EA5A12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521"/>
            <a:ext cx="1917192" cy="191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319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2D58-AA33-41BF-B023-02EF436A477F}" type="datetimeFigureOut">
              <a:rPr lang="hu-HU" smtClean="0"/>
              <a:t>2024. 12. 11.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30A54-AC28-45D4-BBCA-DDB51F81D5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480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2D58-AA33-41BF-B023-02EF436A477F}" type="datetimeFigureOut">
              <a:rPr lang="hu-HU" smtClean="0"/>
              <a:t>2024. 12. 11.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30A54-AC28-45D4-BBCA-DDB51F81D5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75168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2D58-AA33-41BF-B023-02EF436A477F}" type="datetimeFigureOut">
              <a:rPr lang="hu-HU" smtClean="0"/>
              <a:t>2024. 12. 11.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30A54-AC28-45D4-BBCA-DDB51F81D539}" type="slidenum">
              <a:rPr lang="hu-HU" smtClean="0"/>
              <a:t>‹#›</a:t>
            </a:fld>
            <a:endParaRPr lang="hu-H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CFB609-6181-46AA-8F78-010F5C3B5D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0954"/>
            <a:ext cx="1917192" cy="191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985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2D58-AA33-41BF-B023-02EF436A477F}" type="datetimeFigureOut">
              <a:rPr lang="hu-HU" smtClean="0"/>
              <a:t>2024. 12. 11.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30A54-AC28-45D4-BBCA-DDB51F81D5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09548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2D58-AA33-41BF-B023-02EF436A477F}" type="datetimeFigureOut">
              <a:rPr lang="hu-HU" smtClean="0"/>
              <a:t>2024. 12. 11.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30A54-AC28-45D4-BBCA-DDB51F81D539}" type="slidenum">
              <a:rPr lang="hu-HU" smtClean="0"/>
              <a:t>‹#›</a:t>
            </a:fld>
            <a:endParaRPr lang="hu-H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BE4B96-DAFC-42C6-881C-BBBFB1655C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17192" cy="191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943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2D58-AA33-41BF-B023-02EF436A477F}" type="datetimeFigureOut">
              <a:rPr lang="hu-HU" smtClean="0"/>
              <a:t>2024. 12. 11.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30A54-AC28-45D4-BBCA-DDB51F81D539}" type="slidenum">
              <a:rPr lang="hu-HU" smtClean="0"/>
              <a:t>‹#›</a:t>
            </a:fld>
            <a:endParaRPr lang="hu-HU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DE2F88-C369-4A9D-B7F9-19C3E827B9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393"/>
            <a:ext cx="1917192" cy="191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439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2D58-AA33-41BF-B023-02EF436A477F}" type="datetimeFigureOut">
              <a:rPr lang="hu-HU" smtClean="0"/>
              <a:t>2024. 12. 11.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30A54-AC28-45D4-BBCA-DDB51F81D5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7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2D58-AA33-41BF-B023-02EF436A477F}" type="datetimeFigureOut">
              <a:rPr lang="hu-HU" smtClean="0"/>
              <a:t>2024. 12. 11.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30A54-AC28-45D4-BBCA-DDB51F81D5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581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2D58-AA33-41BF-B023-02EF436A477F}" type="datetimeFigureOut">
              <a:rPr lang="hu-HU" smtClean="0"/>
              <a:t>2024. 12. 11.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30A54-AC28-45D4-BBCA-DDB51F81D539}" type="slidenum">
              <a:rPr lang="hu-HU" smtClean="0"/>
              <a:t>‹#›</a:t>
            </a:fld>
            <a:endParaRPr lang="hu-H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F3F6C7-1A50-4764-B4F6-55233787C6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024"/>
            <a:ext cx="1917192" cy="191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48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2D58-AA33-41BF-B023-02EF436A477F}" type="datetimeFigureOut">
              <a:rPr lang="hu-HU" smtClean="0"/>
              <a:t>2024. 12. 11.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30A54-AC28-45D4-BBCA-DDB51F81D5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87451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D2D58-AA33-41BF-B023-02EF436A477F}" type="datetimeFigureOut">
              <a:rPr lang="hu-HU" smtClean="0"/>
              <a:t>2024. 12. 11.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30A54-AC28-45D4-BBCA-DDB51F81D53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67635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C-VTRjaHk0" TargetMode="External"/><Relationship Id="rId2" Type="http://schemas.openxmlformats.org/officeDocument/2006/relationships/hyperlink" Target="https://www.robofun.ro/magician-robot-arduino-driver-bluetooth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youtube.com/watch?v=uEd2B7fS8E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bofun.ro/" TargetMode="External"/><Relationship Id="rId2" Type="http://schemas.openxmlformats.org/officeDocument/2006/relationships/hyperlink" Target="https://ardushop.ro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tmp"/><Relationship Id="rId4" Type="http://schemas.openxmlformats.org/officeDocument/2006/relationships/hyperlink" Target="https://www.banggood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hyperlink" Target="http://arduino.cc/en/Main/Software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2A500-EDBB-4493-B9FC-6E50AF1FB1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ARDUINO</a:t>
            </a:r>
            <a:endParaRPr lang="hu-H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B3C6C9-3554-47F5-A08B-14FC5F6823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dirty="0"/>
              <a:t>K</a:t>
            </a:r>
            <a:r>
              <a:rPr lang="hu-HU" dirty="0" err="1"/>
              <a:t>észítette</a:t>
            </a:r>
            <a:r>
              <a:rPr lang="en-US" dirty="0"/>
              <a:t>: </a:t>
            </a:r>
            <a:r>
              <a:rPr lang="hu-HU" dirty="0"/>
              <a:t>Sentes István</a:t>
            </a:r>
          </a:p>
        </p:txBody>
      </p:sp>
    </p:spTree>
    <p:extLst>
      <p:ext uri="{BB962C8B-B14F-4D97-AF65-F5344CB8AC3E}">
        <p14:creationId xmlns:p14="http://schemas.microsoft.com/office/powerpoint/2010/main" val="3945561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23250-BECB-4A42-97D1-98D6B3671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err="1"/>
              <a:t>Arduino</a:t>
            </a:r>
            <a:r>
              <a:rPr lang="hu-HU" b="1" dirty="0"/>
              <a:t> </a:t>
            </a:r>
            <a:r>
              <a:rPr lang="en-US" b="1" dirty="0"/>
              <a:t>- Hello World!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473A7-9B25-4184-8E77-19A156B3250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dirty="0" err="1"/>
              <a:t>void</a:t>
            </a:r>
            <a:r>
              <a:rPr lang="hu-HU" dirty="0"/>
              <a:t> </a:t>
            </a:r>
            <a:r>
              <a:rPr lang="hu-HU" dirty="0" err="1"/>
              <a:t>setup</a:t>
            </a:r>
            <a:r>
              <a:rPr lang="hu-HU" dirty="0"/>
              <a:t>() {</a:t>
            </a:r>
          </a:p>
          <a:p>
            <a:pPr marL="0" indent="0">
              <a:buNone/>
            </a:pPr>
            <a:r>
              <a:rPr lang="hu-HU" sz="2400" dirty="0"/>
              <a:t>       </a:t>
            </a:r>
            <a:r>
              <a:rPr lang="hu-HU" sz="2400" dirty="0" err="1"/>
              <a:t>pinMode</a:t>
            </a:r>
            <a:r>
              <a:rPr lang="hu-HU" sz="2400" dirty="0"/>
              <a:t>(</a:t>
            </a:r>
            <a:r>
              <a:rPr lang="en-US" sz="2400" dirty="0"/>
              <a:t>13</a:t>
            </a:r>
            <a:r>
              <a:rPr lang="hu-HU" sz="2400" dirty="0"/>
              <a:t>, OUTPUT);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  </a:t>
            </a:r>
            <a:r>
              <a:rPr lang="hu-HU" sz="2400" dirty="0"/>
              <a:t>//</a:t>
            </a:r>
            <a:r>
              <a:rPr lang="hu-HU" sz="2400" dirty="0" err="1"/>
              <a:t>pinMode</a:t>
            </a:r>
            <a:r>
              <a:rPr lang="hu-HU" sz="2400" dirty="0"/>
              <a:t>(LED_BUILTIN, OUTPUT);</a:t>
            </a:r>
          </a:p>
          <a:p>
            <a:pPr marL="0" indent="0">
              <a:buNone/>
            </a:pPr>
            <a:r>
              <a:rPr lang="hu-HU" dirty="0"/>
              <a:t>}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 err="1"/>
              <a:t>void</a:t>
            </a:r>
            <a:r>
              <a:rPr lang="hu-HU" dirty="0"/>
              <a:t> </a:t>
            </a:r>
            <a:r>
              <a:rPr lang="hu-HU" dirty="0" err="1"/>
              <a:t>loop</a:t>
            </a:r>
            <a:r>
              <a:rPr lang="hu-HU" dirty="0"/>
              <a:t>() {</a:t>
            </a:r>
          </a:p>
          <a:p>
            <a:pPr marL="457200" lvl="1" indent="0">
              <a:buNone/>
            </a:pPr>
            <a:r>
              <a:rPr lang="hu-HU" dirty="0" err="1"/>
              <a:t>digitalWrite</a:t>
            </a:r>
            <a:r>
              <a:rPr lang="hu-HU" dirty="0"/>
              <a:t>(</a:t>
            </a:r>
            <a:r>
              <a:rPr lang="en-US" dirty="0"/>
              <a:t>13</a:t>
            </a:r>
            <a:r>
              <a:rPr lang="hu-HU" dirty="0"/>
              <a:t>, HIGH);</a:t>
            </a:r>
          </a:p>
          <a:p>
            <a:pPr marL="457200" lvl="1" indent="0">
              <a:buNone/>
            </a:pPr>
            <a:r>
              <a:rPr lang="hu-HU" dirty="0" err="1"/>
              <a:t>delay</a:t>
            </a:r>
            <a:r>
              <a:rPr lang="hu-HU" dirty="0"/>
              <a:t>(1000);</a:t>
            </a:r>
          </a:p>
          <a:p>
            <a:pPr marL="457200" lvl="1" indent="0">
              <a:buNone/>
            </a:pPr>
            <a:r>
              <a:rPr lang="hu-HU" dirty="0" err="1"/>
              <a:t>digitalWrite</a:t>
            </a:r>
            <a:r>
              <a:rPr lang="hu-HU" dirty="0"/>
              <a:t>(</a:t>
            </a:r>
            <a:r>
              <a:rPr lang="en-US" dirty="0"/>
              <a:t>13</a:t>
            </a:r>
            <a:r>
              <a:rPr lang="hu-HU" dirty="0"/>
              <a:t>, LOW);</a:t>
            </a:r>
          </a:p>
          <a:p>
            <a:pPr marL="457200" lvl="1" indent="0">
              <a:buNone/>
            </a:pPr>
            <a:r>
              <a:rPr lang="hu-HU" dirty="0" err="1"/>
              <a:t>delay</a:t>
            </a:r>
            <a:r>
              <a:rPr lang="hu-HU" dirty="0"/>
              <a:t>(1000);</a:t>
            </a:r>
          </a:p>
          <a:p>
            <a:pPr marL="0" indent="0">
              <a:buNone/>
            </a:pPr>
            <a:r>
              <a:rPr lang="hu-HU" dirty="0"/>
              <a:t>}</a:t>
            </a:r>
          </a:p>
        </p:txBody>
      </p:sp>
      <p:pic>
        <p:nvPicPr>
          <p:cNvPr id="8" name="Content Placeholder 7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8A108276-29E7-4C24-BBD9-4AE4A223D56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047" y="2096532"/>
            <a:ext cx="4761905" cy="3809524"/>
          </a:xfrm>
        </p:spPr>
      </p:pic>
    </p:spTree>
    <p:extLst>
      <p:ext uri="{BB962C8B-B14F-4D97-AF65-F5344CB8AC3E}">
        <p14:creationId xmlns:p14="http://schemas.microsoft.com/office/powerpoint/2010/main" val="3198911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23250-BECB-4A42-97D1-98D6B3671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err="1"/>
              <a:t>Arduino</a:t>
            </a:r>
            <a:r>
              <a:rPr lang="en-US" b="1" dirty="0"/>
              <a:t> - LED</a:t>
            </a:r>
            <a:endParaRPr lang="hu-HU" dirty="0"/>
          </a:p>
        </p:txBody>
      </p:sp>
      <p:pic>
        <p:nvPicPr>
          <p:cNvPr id="8" name="Content Placeholder 7" descr="A picture containing text&#10;&#10;Description automatically generated">
            <a:extLst>
              <a:ext uri="{FF2B5EF4-FFF2-40B4-BE49-F238E27FC236}">
                <a16:creationId xmlns:a16="http://schemas.microsoft.com/office/drawing/2014/main" id="{DC4F930D-A691-451C-8631-CE30E2C5E8D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370286"/>
            <a:ext cx="5181600" cy="3262016"/>
          </a:xfrm>
        </p:spPr>
      </p:pic>
      <p:pic>
        <p:nvPicPr>
          <p:cNvPr id="10" name="Picture 9" descr="Diagram, schematic&#10;&#10;Description automatically generated">
            <a:extLst>
              <a:ext uri="{FF2B5EF4-FFF2-40B4-BE49-F238E27FC236}">
                <a16:creationId xmlns:a16="http://schemas.microsoft.com/office/drawing/2014/main" id="{2BB26290-157E-486F-BA74-13658051A1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50" y="2250213"/>
            <a:ext cx="5501778" cy="402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018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23250-BECB-4A42-97D1-98D6B3671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err="1"/>
              <a:t>Arduino</a:t>
            </a:r>
            <a:r>
              <a:rPr lang="hu-HU" b="1" dirty="0"/>
              <a:t> </a:t>
            </a:r>
            <a:r>
              <a:rPr lang="hu-HU" b="1" dirty="0" err="1"/>
              <a:t>Blink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473A7-9B25-4184-8E77-19A156B325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8749" y="2141537"/>
            <a:ext cx="5181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dirty="0" err="1"/>
              <a:t>void</a:t>
            </a:r>
            <a:r>
              <a:rPr lang="hu-HU" dirty="0"/>
              <a:t> </a:t>
            </a:r>
            <a:r>
              <a:rPr lang="hu-HU" dirty="0" err="1"/>
              <a:t>setup</a:t>
            </a:r>
            <a:r>
              <a:rPr lang="hu-HU" dirty="0"/>
              <a:t>() {</a:t>
            </a:r>
          </a:p>
          <a:p>
            <a:pPr marL="0" indent="0">
              <a:buNone/>
            </a:pPr>
            <a:r>
              <a:rPr lang="hu-HU" sz="2400" dirty="0"/>
              <a:t>       </a:t>
            </a:r>
            <a:r>
              <a:rPr lang="hu-HU" sz="2400" dirty="0" err="1"/>
              <a:t>pinMode</a:t>
            </a:r>
            <a:r>
              <a:rPr lang="hu-HU" sz="2400" dirty="0"/>
              <a:t>(</a:t>
            </a:r>
            <a:r>
              <a:rPr lang="en-US" sz="2400" dirty="0"/>
              <a:t>10</a:t>
            </a:r>
            <a:r>
              <a:rPr lang="hu-HU" sz="2400" dirty="0"/>
              <a:t>, OUTPUT);</a:t>
            </a:r>
          </a:p>
          <a:p>
            <a:pPr marL="0" indent="0">
              <a:buNone/>
            </a:pPr>
            <a:r>
              <a:rPr lang="hu-HU" dirty="0"/>
              <a:t>}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 err="1"/>
              <a:t>void</a:t>
            </a:r>
            <a:r>
              <a:rPr lang="hu-HU" dirty="0"/>
              <a:t> </a:t>
            </a:r>
            <a:r>
              <a:rPr lang="hu-HU" dirty="0" err="1"/>
              <a:t>loop</a:t>
            </a:r>
            <a:r>
              <a:rPr lang="hu-HU" dirty="0"/>
              <a:t>() {</a:t>
            </a:r>
          </a:p>
          <a:p>
            <a:pPr marL="457200" lvl="1" indent="0">
              <a:buNone/>
            </a:pPr>
            <a:r>
              <a:rPr lang="hu-HU" dirty="0" err="1"/>
              <a:t>digitalWrite</a:t>
            </a:r>
            <a:r>
              <a:rPr lang="hu-HU" dirty="0"/>
              <a:t>(</a:t>
            </a:r>
            <a:r>
              <a:rPr lang="en-US" dirty="0"/>
              <a:t>10</a:t>
            </a:r>
            <a:r>
              <a:rPr lang="hu-HU" dirty="0"/>
              <a:t>, HIGH);</a:t>
            </a:r>
          </a:p>
          <a:p>
            <a:pPr marL="457200" lvl="1" indent="0">
              <a:buNone/>
            </a:pPr>
            <a:r>
              <a:rPr lang="hu-HU" dirty="0" err="1"/>
              <a:t>delay</a:t>
            </a:r>
            <a:r>
              <a:rPr lang="hu-HU" dirty="0"/>
              <a:t>(</a:t>
            </a:r>
            <a:r>
              <a:rPr lang="en-US" dirty="0"/>
              <a:t>5</a:t>
            </a:r>
            <a:r>
              <a:rPr lang="hu-HU" dirty="0"/>
              <a:t>00);</a:t>
            </a:r>
          </a:p>
          <a:p>
            <a:pPr marL="457200" lvl="1" indent="0">
              <a:buNone/>
            </a:pPr>
            <a:r>
              <a:rPr lang="hu-HU" dirty="0" err="1"/>
              <a:t>digitalWrite</a:t>
            </a:r>
            <a:r>
              <a:rPr lang="hu-HU" dirty="0"/>
              <a:t>(</a:t>
            </a:r>
            <a:r>
              <a:rPr lang="en-US" dirty="0"/>
              <a:t>10</a:t>
            </a:r>
            <a:r>
              <a:rPr lang="hu-HU" dirty="0"/>
              <a:t>, LOW);</a:t>
            </a:r>
          </a:p>
          <a:p>
            <a:pPr marL="457200" lvl="1" indent="0">
              <a:buNone/>
            </a:pPr>
            <a:r>
              <a:rPr lang="hu-HU" dirty="0" err="1"/>
              <a:t>delay</a:t>
            </a:r>
            <a:r>
              <a:rPr lang="hu-HU" dirty="0"/>
              <a:t>(</a:t>
            </a:r>
            <a:r>
              <a:rPr lang="en-US" dirty="0"/>
              <a:t>5</a:t>
            </a:r>
            <a:r>
              <a:rPr lang="hu-HU" dirty="0"/>
              <a:t>00);</a:t>
            </a:r>
          </a:p>
          <a:p>
            <a:pPr marL="0" indent="0">
              <a:buNone/>
            </a:pPr>
            <a:r>
              <a:rPr lang="hu-HU" dirty="0"/>
              <a:t>}</a:t>
            </a:r>
          </a:p>
        </p:txBody>
      </p:sp>
      <p:pic>
        <p:nvPicPr>
          <p:cNvPr id="8" name="Content Placeholder 7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14B1E858-9767-4619-88CD-0683830ECD6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323" y="1814001"/>
            <a:ext cx="7503417" cy="3629778"/>
          </a:xfrm>
        </p:spPr>
      </p:pic>
    </p:spTree>
    <p:extLst>
      <p:ext uri="{BB962C8B-B14F-4D97-AF65-F5344CB8AC3E}">
        <p14:creationId xmlns:p14="http://schemas.microsoft.com/office/powerpoint/2010/main" val="2013746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23250-BECB-4A42-97D1-98D6B3671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err="1"/>
              <a:t>Arduino</a:t>
            </a:r>
            <a:r>
              <a:rPr lang="hu-HU" b="1" dirty="0"/>
              <a:t> </a:t>
            </a:r>
            <a:r>
              <a:rPr lang="en-US" b="1" dirty="0"/>
              <a:t>Led </a:t>
            </a:r>
            <a:r>
              <a:rPr lang="hu-HU" b="1" dirty="0"/>
              <a:t>és Gomb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473A7-9B25-4184-8E77-19A156B325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8749" y="2141537"/>
            <a:ext cx="5394534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u-HU" dirty="0"/>
              <a:t>#define </a:t>
            </a:r>
            <a:r>
              <a:rPr lang="hu-HU" dirty="0" err="1"/>
              <a:t>Led</a:t>
            </a:r>
            <a:r>
              <a:rPr lang="hu-HU" dirty="0"/>
              <a:t> 10</a:t>
            </a:r>
          </a:p>
          <a:p>
            <a:pPr marL="0" indent="0">
              <a:buNone/>
            </a:pPr>
            <a:r>
              <a:rPr lang="hu-HU" dirty="0"/>
              <a:t>#define Gomb 12</a:t>
            </a:r>
            <a:endParaRPr lang="en-US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/>
              <a:t>// állapot változó</a:t>
            </a:r>
          </a:p>
          <a:p>
            <a:pPr marL="0" indent="0">
              <a:buNone/>
            </a:pPr>
            <a:r>
              <a:rPr lang="hu-HU" dirty="0"/>
              <a:t>int </a:t>
            </a:r>
            <a:r>
              <a:rPr lang="hu-HU" dirty="0" err="1"/>
              <a:t>GombAllapot</a:t>
            </a:r>
            <a:r>
              <a:rPr lang="hu-HU" dirty="0"/>
              <a:t>; </a:t>
            </a:r>
            <a:endParaRPr lang="en-US" dirty="0"/>
          </a:p>
          <a:p>
            <a:pPr marL="0" indent="0">
              <a:buNone/>
            </a:pPr>
            <a:r>
              <a:rPr lang="hu-HU" dirty="0" err="1"/>
              <a:t>void</a:t>
            </a:r>
            <a:r>
              <a:rPr lang="hu-HU" dirty="0"/>
              <a:t> </a:t>
            </a:r>
            <a:r>
              <a:rPr lang="hu-HU" dirty="0" err="1"/>
              <a:t>setup</a:t>
            </a:r>
            <a:r>
              <a:rPr lang="hu-HU" dirty="0"/>
              <a:t>() { </a:t>
            </a:r>
          </a:p>
          <a:p>
            <a:pPr marL="0" indent="0">
              <a:buNone/>
            </a:pPr>
            <a:r>
              <a:rPr lang="hu-HU" dirty="0"/>
              <a:t>  </a:t>
            </a:r>
            <a:r>
              <a:rPr lang="hu-HU" dirty="0" err="1"/>
              <a:t>pinMode</a:t>
            </a:r>
            <a:r>
              <a:rPr lang="hu-HU" dirty="0"/>
              <a:t>(</a:t>
            </a:r>
            <a:r>
              <a:rPr lang="hu-HU" dirty="0" err="1"/>
              <a:t>Led</a:t>
            </a:r>
            <a:r>
              <a:rPr lang="hu-HU" dirty="0"/>
              <a:t>, OUTPUT);  </a:t>
            </a:r>
          </a:p>
          <a:p>
            <a:pPr marL="0" indent="0">
              <a:buNone/>
            </a:pPr>
            <a:r>
              <a:rPr lang="hu-HU" dirty="0"/>
              <a:t>  </a:t>
            </a:r>
            <a:r>
              <a:rPr lang="hu-HU" dirty="0" err="1"/>
              <a:t>pinMode</a:t>
            </a:r>
            <a:r>
              <a:rPr lang="hu-HU" dirty="0"/>
              <a:t>(Gomb, INPUT); </a:t>
            </a:r>
          </a:p>
          <a:p>
            <a:pPr marL="0" indent="0">
              <a:buNone/>
            </a:pPr>
            <a:r>
              <a:rPr lang="hu-HU" dirty="0"/>
              <a:t>  </a:t>
            </a:r>
            <a:r>
              <a:rPr lang="hu-HU" dirty="0" err="1"/>
              <a:t>digitalWrite</a:t>
            </a:r>
            <a:r>
              <a:rPr lang="hu-HU" dirty="0"/>
              <a:t>(Gomb, HIGH);  </a:t>
            </a:r>
          </a:p>
          <a:p>
            <a:pPr marL="0" indent="0">
              <a:buNone/>
            </a:pPr>
            <a:r>
              <a:rPr lang="hu-HU" dirty="0"/>
              <a:t>}</a:t>
            </a:r>
          </a:p>
        </p:txBody>
      </p:sp>
      <p:pic>
        <p:nvPicPr>
          <p:cNvPr id="7" name="Content Placeholder 6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91060EF4-66B3-4A3D-B2F0-218455BA688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489" y="1348353"/>
            <a:ext cx="7548123" cy="4039424"/>
          </a:xfrm>
        </p:spPr>
      </p:pic>
    </p:spTree>
    <p:extLst>
      <p:ext uri="{BB962C8B-B14F-4D97-AF65-F5344CB8AC3E}">
        <p14:creationId xmlns:p14="http://schemas.microsoft.com/office/powerpoint/2010/main" val="3961865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23250-BECB-4A42-97D1-98D6B3671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err="1"/>
              <a:t>Arduino</a:t>
            </a:r>
            <a:r>
              <a:rPr lang="hu-HU" b="1" dirty="0"/>
              <a:t> </a:t>
            </a:r>
            <a:r>
              <a:rPr lang="en-US" b="1" dirty="0"/>
              <a:t>Led </a:t>
            </a:r>
            <a:r>
              <a:rPr lang="hu-HU" b="1" dirty="0"/>
              <a:t>és Gomb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473A7-9B25-4184-8E77-19A156B325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8749" y="2141537"/>
            <a:ext cx="5394534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hu-HU" dirty="0" err="1"/>
              <a:t>void</a:t>
            </a:r>
            <a:r>
              <a:rPr lang="hu-HU" dirty="0"/>
              <a:t> </a:t>
            </a:r>
            <a:r>
              <a:rPr lang="hu-HU" dirty="0" err="1"/>
              <a:t>loop</a:t>
            </a:r>
            <a:r>
              <a:rPr lang="hu-HU" dirty="0"/>
              <a:t>() {</a:t>
            </a:r>
          </a:p>
          <a:p>
            <a:pPr marL="0" indent="0">
              <a:buNone/>
            </a:pPr>
            <a:r>
              <a:rPr lang="hu-HU" dirty="0"/>
              <a:t>    </a:t>
            </a:r>
          </a:p>
          <a:p>
            <a:pPr marL="0" indent="0">
              <a:buNone/>
            </a:pPr>
            <a:r>
              <a:rPr lang="hu-HU" dirty="0"/>
              <a:t>  </a:t>
            </a:r>
            <a:r>
              <a:rPr lang="hu-HU" dirty="0" err="1"/>
              <a:t>GombAllapot</a:t>
            </a:r>
            <a:r>
              <a:rPr lang="hu-HU" dirty="0"/>
              <a:t> = </a:t>
            </a:r>
            <a:r>
              <a:rPr lang="hu-HU" dirty="0" err="1"/>
              <a:t>digitalRead</a:t>
            </a:r>
            <a:r>
              <a:rPr lang="hu-HU" dirty="0"/>
              <a:t>(Gomb); </a:t>
            </a:r>
          </a:p>
          <a:p>
            <a:pPr marL="0" indent="0">
              <a:buNone/>
            </a:pPr>
            <a:r>
              <a:rPr lang="hu-HU" dirty="0"/>
              <a:t>  </a:t>
            </a:r>
          </a:p>
          <a:p>
            <a:pPr marL="0" indent="0">
              <a:buNone/>
            </a:pPr>
            <a:r>
              <a:rPr lang="hu-HU" dirty="0"/>
              <a:t>  </a:t>
            </a:r>
            <a:r>
              <a:rPr lang="hu-HU" dirty="0" err="1"/>
              <a:t>if</a:t>
            </a:r>
            <a:r>
              <a:rPr lang="hu-HU" dirty="0"/>
              <a:t> (</a:t>
            </a:r>
            <a:r>
              <a:rPr lang="hu-HU" dirty="0" err="1"/>
              <a:t>GombAllapot</a:t>
            </a:r>
            <a:r>
              <a:rPr lang="hu-HU" dirty="0"/>
              <a:t> == LOW){    </a:t>
            </a:r>
          </a:p>
          <a:p>
            <a:pPr marL="0" indent="0">
              <a:buNone/>
            </a:pPr>
            <a:r>
              <a:rPr lang="hu-HU" dirty="0"/>
              <a:t>      </a:t>
            </a:r>
            <a:r>
              <a:rPr lang="hu-HU" dirty="0" err="1"/>
              <a:t>digitalWrite</a:t>
            </a:r>
            <a:r>
              <a:rPr lang="hu-HU" dirty="0"/>
              <a:t>(</a:t>
            </a:r>
            <a:r>
              <a:rPr lang="hu-HU" dirty="0" err="1"/>
              <a:t>Led</a:t>
            </a:r>
            <a:r>
              <a:rPr lang="hu-HU" dirty="0"/>
              <a:t>, HIGH);          </a:t>
            </a:r>
          </a:p>
          <a:p>
            <a:pPr marL="0" indent="0">
              <a:buNone/>
            </a:pPr>
            <a:r>
              <a:rPr lang="hu-HU" dirty="0"/>
              <a:t>  }</a:t>
            </a:r>
          </a:p>
          <a:p>
            <a:pPr marL="0" indent="0">
              <a:buNone/>
            </a:pPr>
            <a:r>
              <a:rPr lang="hu-HU" dirty="0"/>
              <a:t>  </a:t>
            </a:r>
            <a:r>
              <a:rPr lang="hu-HU" dirty="0" err="1"/>
              <a:t>else</a:t>
            </a:r>
            <a:r>
              <a:rPr lang="hu-HU" dirty="0"/>
              <a:t> {</a:t>
            </a:r>
          </a:p>
          <a:p>
            <a:pPr marL="0" indent="0">
              <a:buNone/>
            </a:pPr>
            <a:r>
              <a:rPr lang="hu-HU" dirty="0"/>
              <a:t>      </a:t>
            </a:r>
            <a:r>
              <a:rPr lang="hu-HU" dirty="0" err="1"/>
              <a:t>digitalWrite</a:t>
            </a:r>
            <a:r>
              <a:rPr lang="hu-HU" dirty="0"/>
              <a:t>(</a:t>
            </a:r>
            <a:r>
              <a:rPr lang="hu-HU" dirty="0" err="1"/>
              <a:t>Led</a:t>
            </a:r>
            <a:r>
              <a:rPr lang="hu-HU" dirty="0"/>
              <a:t>, LOW);           </a:t>
            </a:r>
          </a:p>
          <a:p>
            <a:pPr marL="0" indent="0">
              <a:buNone/>
            </a:pPr>
            <a:r>
              <a:rPr lang="hu-HU" dirty="0"/>
              <a:t>  }</a:t>
            </a:r>
          </a:p>
          <a:p>
            <a:pPr marL="0" indent="0">
              <a:buNone/>
            </a:pPr>
            <a:r>
              <a:rPr lang="hu-HU" dirty="0"/>
              <a:t>  </a:t>
            </a:r>
            <a:r>
              <a:rPr lang="hu-HU" dirty="0" err="1"/>
              <a:t>delay</a:t>
            </a:r>
            <a:r>
              <a:rPr lang="hu-HU" dirty="0"/>
              <a:t>(200);   </a:t>
            </a:r>
          </a:p>
          <a:p>
            <a:pPr marL="0" indent="0">
              <a:buNone/>
            </a:pPr>
            <a:r>
              <a:rPr lang="hu-HU" dirty="0"/>
              <a:t>}</a:t>
            </a:r>
          </a:p>
        </p:txBody>
      </p:sp>
      <p:pic>
        <p:nvPicPr>
          <p:cNvPr id="7" name="Content Placeholder 6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91060EF4-66B3-4A3D-B2F0-218455BA688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489" y="1348353"/>
            <a:ext cx="7548123" cy="4039424"/>
          </a:xfrm>
        </p:spPr>
      </p:pic>
    </p:spTree>
    <p:extLst>
      <p:ext uri="{BB962C8B-B14F-4D97-AF65-F5344CB8AC3E}">
        <p14:creationId xmlns:p14="http://schemas.microsoft.com/office/powerpoint/2010/main" val="22947513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23250-BECB-4A42-97D1-98D6B3671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err="1"/>
              <a:t>Arduino</a:t>
            </a:r>
            <a:r>
              <a:rPr lang="hu-HU" b="1" dirty="0"/>
              <a:t> </a:t>
            </a:r>
            <a:r>
              <a:rPr lang="en-US" b="1" dirty="0"/>
              <a:t>Led</a:t>
            </a:r>
            <a:r>
              <a:rPr lang="hu-HU" b="1" dirty="0"/>
              <a:t> Gomb és </a:t>
            </a:r>
            <a:r>
              <a:rPr lang="hu-HU" b="1" dirty="0" err="1"/>
              <a:t>Buzzer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473A7-9B25-4184-8E77-19A156B325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8749" y="2141537"/>
            <a:ext cx="5394534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u-HU" dirty="0"/>
              <a:t>#define </a:t>
            </a:r>
            <a:r>
              <a:rPr lang="hu-HU" dirty="0" err="1"/>
              <a:t>Led</a:t>
            </a:r>
            <a:r>
              <a:rPr lang="hu-HU" dirty="0"/>
              <a:t> 10</a:t>
            </a:r>
          </a:p>
          <a:p>
            <a:pPr marL="0" indent="0">
              <a:buNone/>
            </a:pPr>
            <a:r>
              <a:rPr lang="hu-HU" dirty="0"/>
              <a:t>#define Gomb 12</a:t>
            </a:r>
          </a:p>
          <a:p>
            <a:pPr marL="0" indent="0">
              <a:buNone/>
            </a:pPr>
            <a:r>
              <a:rPr lang="hu-HU" dirty="0">
                <a:solidFill>
                  <a:srgbClr val="FF0000"/>
                </a:solidFill>
              </a:rPr>
              <a:t>#define </a:t>
            </a:r>
            <a:r>
              <a:rPr lang="hu-HU" dirty="0" err="1">
                <a:solidFill>
                  <a:srgbClr val="FF0000"/>
                </a:solidFill>
              </a:rPr>
              <a:t>Buzzer</a:t>
            </a:r>
            <a:r>
              <a:rPr lang="hu-HU" dirty="0">
                <a:solidFill>
                  <a:srgbClr val="FF0000"/>
                </a:solidFill>
              </a:rPr>
              <a:t> 8 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/>
              <a:t>int </a:t>
            </a:r>
            <a:r>
              <a:rPr lang="hu-HU" dirty="0" err="1"/>
              <a:t>GombAllapot</a:t>
            </a:r>
            <a:r>
              <a:rPr lang="hu-HU" dirty="0"/>
              <a:t>;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r>
              <a:rPr lang="hu-HU" dirty="0" err="1"/>
              <a:t>void</a:t>
            </a:r>
            <a:r>
              <a:rPr lang="hu-HU" dirty="0"/>
              <a:t> </a:t>
            </a:r>
            <a:r>
              <a:rPr lang="hu-HU" dirty="0" err="1"/>
              <a:t>setup</a:t>
            </a:r>
            <a:r>
              <a:rPr lang="hu-HU" dirty="0"/>
              <a:t>() { </a:t>
            </a:r>
          </a:p>
          <a:p>
            <a:pPr marL="0" indent="0">
              <a:buNone/>
            </a:pPr>
            <a:r>
              <a:rPr lang="hu-HU" dirty="0"/>
              <a:t>  </a:t>
            </a:r>
            <a:r>
              <a:rPr lang="hu-HU" dirty="0" err="1"/>
              <a:t>pinMode</a:t>
            </a:r>
            <a:r>
              <a:rPr lang="hu-HU" dirty="0"/>
              <a:t>(</a:t>
            </a:r>
            <a:r>
              <a:rPr lang="hu-HU" dirty="0" err="1"/>
              <a:t>Led</a:t>
            </a:r>
            <a:r>
              <a:rPr lang="hu-HU" dirty="0"/>
              <a:t>, OUTPUT);</a:t>
            </a:r>
          </a:p>
          <a:p>
            <a:pPr marL="0" indent="0">
              <a:buNone/>
            </a:pPr>
            <a:r>
              <a:rPr lang="hu-HU" dirty="0"/>
              <a:t>  </a:t>
            </a:r>
            <a:r>
              <a:rPr lang="hu-HU" dirty="0" err="1">
                <a:solidFill>
                  <a:srgbClr val="FF0000"/>
                </a:solidFill>
              </a:rPr>
              <a:t>pinMode</a:t>
            </a:r>
            <a:r>
              <a:rPr lang="hu-HU" dirty="0">
                <a:solidFill>
                  <a:srgbClr val="FF0000"/>
                </a:solidFill>
              </a:rPr>
              <a:t>(</a:t>
            </a:r>
            <a:r>
              <a:rPr lang="hu-HU" dirty="0" err="1">
                <a:solidFill>
                  <a:srgbClr val="FF0000"/>
                </a:solidFill>
              </a:rPr>
              <a:t>Buzzer</a:t>
            </a:r>
            <a:r>
              <a:rPr lang="hu-HU" dirty="0">
                <a:solidFill>
                  <a:srgbClr val="FF0000"/>
                </a:solidFill>
              </a:rPr>
              <a:t>, OUTPUT);</a:t>
            </a:r>
          </a:p>
          <a:p>
            <a:pPr marL="0" indent="0">
              <a:buNone/>
            </a:pPr>
            <a:r>
              <a:rPr lang="hu-HU" dirty="0"/>
              <a:t>  </a:t>
            </a:r>
            <a:r>
              <a:rPr lang="hu-HU" dirty="0" err="1"/>
              <a:t>pinMode</a:t>
            </a:r>
            <a:r>
              <a:rPr lang="hu-HU" dirty="0"/>
              <a:t>(Gomb, INPUT_PULLUP);</a:t>
            </a:r>
          </a:p>
          <a:p>
            <a:pPr marL="0" indent="0">
              <a:buNone/>
            </a:pPr>
            <a:r>
              <a:rPr lang="hu-HU" dirty="0"/>
              <a:t>}</a:t>
            </a:r>
          </a:p>
        </p:txBody>
      </p:sp>
      <p:pic>
        <p:nvPicPr>
          <p:cNvPr id="8" name="Content Placeholder 7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BA3CA26E-6DC5-422A-88BB-1F376752B2C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001" y="2141537"/>
            <a:ext cx="7456575" cy="4088782"/>
          </a:xfrm>
        </p:spPr>
      </p:pic>
    </p:spTree>
    <p:extLst>
      <p:ext uri="{BB962C8B-B14F-4D97-AF65-F5344CB8AC3E}">
        <p14:creationId xmlns:p14="http://schemas.microsoft.com/office/powerpoint/2010/main" val="21855382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23250-BECB-4A42-97D1-98D6B3671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err="1"/>
              <a:t>Arduino</a:t>
            </a:r>
            <a:r>
              <a:rPr lang="hu-HU" b="1" dirty="0"/>
              <a:t> </a:t>
            </a:r>
            <a:r>
              <a:rPr lang="en-US" b="1" dirty="0"/>
              <a:t>Led</a:t>
            </a:r>
            <a:r>
              <a:rPr lang="hu-HU" b="1" dirty="0"/>
              <a:t> Gomb és </a:t>
            </a:r>
            <a:r>
              <a:rPr lang="hu-HU" b="1" dirty="0" err="1"/>
              <a:t>Buzzer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473A7-9B25-4184-8E77-19A156B325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876" y="1915256"/>
            <a:ext cx="5394534" cy="51268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100" dirty="0" err="1"/>
              <a:t>void</a:t>
            </a:r>
            <a:r>
              <a:rPr lang="hu-HU" sz="2100" dirty="0"/>
              <a:t> </a:t>
            </a:r>
            <a:r>
              <a:rPr lang="hu-HU" sz="2100" dirty="0" err="1"/>
              <a:t>loop</a:t>
            </a:r>
            <a:r>
              <a:rPr lang="hu-HU" sz="2100" dirty="0"/>
              <a:t>() {</a:t>
            </a:r>
          </a:p>
          <a:p>
            <a:pPr marL="0" indent="0">
              <a:buNone/>
            </a:pPr>
            <a:r>
              <a:rPr lang="hu-HU" sz="2100" dirty="0"/>
              <a:t>    </a:t>
            </a:r>
            <a:r>
              <a:rPr lang="hu-HU" sz="2100" dirty="0" err="1"/>
              <a:t>GombAllapot</a:t>
            </a:r>
            <a:r>
              <a:rPr lang="hu-HU" sz="2100" dirty="0"/>
              <a:t> = </a:t>
            </a:r>
            <a:r>
              <a:rPr lang="hu-HU" sz="2100" dirty="0" err="1"/>
              <a:t>digitalRead</a:t>
            </a:r>
            <a:r>
              <a:rPr lang="hu-HU" sz="2100" dirty="0"/>
              <a:t>(Gomb); </a:t>
            </a:r>
          </a:p>
          <a:p>
            <a:pPr marL="0" indent="0">
              <a:buNone/>
            </a:pPr>
            <a:r>
              <a:rPr lang="hu-HU" sz="2100" dirty="0"/>
              <a:t>    </a:t>
            </a:r>
            <a:r>
              <a:rPr lang="hu-HU" sz="2100" dirty="0" err="1"/>
              <a:t>if</a:t>
            </a:r>
            <a:r>
              <a:rPr lang="hu-HU" sz="2100" dirty="0"/>
              <a:t> (</a:t>
            </a:r>
            <a:r>
              <a:rPr lang="hu-HU" sz="2100" dirty="0" err="1"/>
              <a:t>GombAllapot</a:t>
            </a:r>
            <a:r>
              <a:rPr lang="hu-HU" sz="2100" dirty="0"/>
              <a:t> == LOW){    </a:t>
            </a:r>
          </a:p>
          <a:p>
            <a:pPr marL="0" indent="0">
              <a:buNone/>
            </a:pPr>
            <a:r>
              <a:rPr lang="hu-HU" sz="2100" dirty="0"/>
              <a:t>      </a:t>
            </a:r>
            <a:r>
              <a:rPr lang="hu-HU" sz="2100" dirty="0" err="1"/>
              <a:t>digitalWrite</a:t>
            </a:r>
            <a:r>
              <a:rPr lang="hu-HU" sz="2100" dirty="0"/>
              <a:t>(</a:t>
            </a:r>
            <a:r>
              <a:rPr lang="hu-HU" sz="2100" dirty="0" err="1"/>
              <a:t>Led</a:t>
            </a:r>
            <a:r>
              <a:rPr lang="hu-HU" sz="2100" dirty="0"/>
              <a:t>, HIGH);</a:t>
            </a:r>
          </a:p>
          <a:p>
            <a:pPr marL="0" indent="0">
              <a:buNone/>
            </a:pPr>
            <a:r>
              <a:rPr lang="hu-HU" sz="2100" dirty="0"/>
              <a:t>      </a:t>
            </a:r>
            <a:r>
              <a:rPr lang="hu-HU" sz="2100" dirty="0" err="1"/>
              <a:t>tone</a:t>
            </a:r>
            <a:r>
              <a:rPr lang="hu-HU" sz="2100" dirty="0"/>
              <a:t>(</a:t>
            </a:r>
            <a:r>
              <a:rPr lang="hu-HU" sz="2100" dirty="0" err="1"/>
              <a:t>Buzzer</a:t>
            </a:r>
            <a:r>
              <a:rPr lang="hu-HU" sz="2100" dirty="0"/>
              <a:t>, 200);           </a:t>
            </a:r>
          </a:p>
          <a:p>
            <a:pPr marL="0" indent="0">
              <a:buNone/>
            </a:pPr>
            <a:r>
              <a:rPr lang="hu-HU" sz="2100" dirty="0"/>
              <a:t>  }</a:t>
            </a:r>
          </a:p>
          <a:p>
            <a:pPr marL="0" indent="0">
              <a:buNone/>
            </a:pPr>
            <a:r>
              <a:rPr lang="hu-HU" sz="2100" dirty="0"/>
              <a:t>  </a:t>
            </a:r>
            <a:r>
              <a:rPr lang="hu-HU" sz="2100" dirty="0" err="1"/>
              <a:t>else</a:t>
            </a:r>
            <a:r>
              <a:rPr lang="hu-HU" sz="2100" dirty="0"/>
              <a:t> {</a:t>
            </a:r>
          </a:p>
          <a:p>
            <a:pPr marL="0" indent="0">
              <a:buNone/>
            </a:pPr>
            <a:r>
              <a:rPr lang="hu-HU" sz="2100" dirty="0"/>
              <a:t>      </a:t>
            </a:r>
            <a:r>
              <a:rPr lang="hu-HU" sz="2100" dirty="0" err="1"/>
              <a:t>digitalWrite</a:t>
            </a:r>
            <a:r>
              <a:rPr lang="hu-HU" sz="2100" dirty="0"/>
              <a:t>(</a:t>
            </a:r>
            <a:r>
              <a:rPr lang="hu-HU" sz="2100" dirty="0" err="1"/>
              <a:t>Led</a:t>
            </a:r>
            <a:r>
              <a:rPr lang="hu-HU" sz="2100" dirty="0"/>
              <a:t>, LOW);</a:t>
            </a:r>
          </a:p>
          <a:p>
            <a:pPr marL="0" indent="0">
              <a:buNone/>
            </a:pPr>
            <a:r>
              <a:rPr lang="hu-HU" sz="2100" dirty="0"/>
              <a:t>      </a:t>
            </a:r>
            <a:r>
              <a:rPr lang="hu-HU" sz="2100" dirty="0" err="1"/>
              <a:t>noTone</a:t>
            </a:r>
            <a:r>
              <a:rPr lang="hu-HU" sz="2100" dirty="0"/>
              <a:t>(</a:t>
            </a:r>
            <a:r>
              <a:rPr lang="hu-HU" sz="2100" dirty="0" err="1"/>
              <a:t>Buzzer</a:t>
            </a:r>
            <a:r>
              <a:rPr lang="hu-HU" sz="2100" dirty="0"/>
              <a:t>);      </a:t>
            </a:r>
          </a:p>
          <a:p>
            <a:pPr marL="0" indent="0">
              <a:buNone/>
            </a:pPr>
            <a:r>
              <a:rPr lang="hu-HU" sz="2100" dirty="0"/>
              <a:t>  }</a:t>
            </a:r>
          </a:p>
          <a:p>
            <a:pPr marL="0" indent="0">
              <a:buNone/>
            </a:pPr>
            <a:r>
              <a:rPr lang="hu-HU" sz="2100" dirty="0"/>
              <a:t>  </a:t>
            </a:r>
            <a:r>
              <a:rPr lang="hu-HU" sz="2100" dirty="0" err="1"/>
              <a:t>delay</a:t>
            </a:r>
            <a:r>
              <a:rPr lang="hu-HU" sz="2100" dirty="0"/>
              <a:t>(200);   </a:t>
            </a:r>
          </a:p>
          <a:p>
            <a:pPr marL="0" indent="0">
              <a:buNone/>
            </a:pPr>
            <a:r>
              <a:rPr lang="hu-HU" sz="2100" dirty="0"/>
              <a:t>}</a:t>
            </a:r>
          </a:p>
        </p:txBody>
      </p:sp>
      <p:pic>
        <p:nvPicPr>
          <p:cNvPr id="8" name="Content Placeholder 7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BA3CA26E-6DC5-422A-88BB-1F376752B2C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001" y="2141537"/>
            <a:ext cx="7456575" cy="4088782"/>
          </a:xfrm>
        </p:spPr>
      </p:pic>
    </p:spTree>
    <p:extLst>
      <p:ext uri="{BB962C8B-B14F-4D97-AF65-F5344CB8AC3E}">
        <p14:creationId xmlns:p14="http://schemas.microsoft.com/office/powerpoint/2010/main" val="11797685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23250-BECB-4A42-97D1-98D6B3671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err="1"/>
              <a:t>Arduino</a:t>
            </a:r>
            <a:r>
              <a:rPr lang="hu-HU" b="1" dirty="0"/>
              <a:t> </a:t>
            </a:r>
            <a:r>
              <a:rPr lang="en-US" b="1" dirty="0"/>
              <a:t>Led</a:t>
            </a:r>
            <a:r>
              <a:rPr lang="hu-HU" b="1" dirty="0"/>
              <a:t> </a:t>
            </a:r>
            <a:r>
              <a:rPr lang="hu-HU" b="1" dirty="0" err="1"/>
              <a:t>Serial</a:t>
            </a:r>
            <a:endParaRPr lang="hu-HU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CFF25F-A5F3-442E-BFB5-484A0DA603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05742" y="1552493"/>
            <a:ext cx="6773883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o-RO" sz="2400" dirty="0" err="1"/>
              <a:t>int</a:t>
            </a:r>
            <a:r>
              <a:rPr lang="ro-RO" sz="2400" dirty="0"/>
              <a:t> </a:t>
            </a:r>
            <a:r>
              <a:rPr lang="ro-RO" sz="2400" dirty="0" err="1"/>
              <a:t>inByte</a:t>
            </a:r>
            <a:r>
              <a:rPr lang="ro-RO" sz="2400" dirty="0"/>
              <a:t> = 0;  // </a:t>
            </a:r>
            <a:r>
              <a:rPr lang="ro-RO" sz="2400" dirty="0" err="1"/>
              <a:t>bejovo</a:t>
            </a:r>
            <a:r>
              <a:rPr lang="ro-RO" sz="2400" dirty="0"/>
              <a:t> adat</a:t>
            </a:r>
          </a:p>
          <a:p>
            <a:pPr marL="0" indent="0">
              <a:buNone/>
            </a:pPr>
            <a:r>
              <a:rPr lang="ro-RO" sz="2400" dirty="0" err="1"/>
              <a:t>int</a:t>
            </a:r>
            <a:r>
              <a:rPr lang="ro-RO" sz="2400" dirty="0"/>
              <a:t> </a:t>
            </a:r>
            <a:r>
              <a:rPr lang="ro-RO" sz="2400" dirty="0" err="1"/>
              <a:t>adatjott</a:t>
            </a:r>
            <a:r>
              <a:rPr lang="ro-RO" sz="2400" dirty="0"/>
              <a:t> =0;  //</a:t>
            </a:r>
            <a:r>
              <a:rPr lang="ro-RO" sz="2400" dirty="0" err="1"/>
              <a:t>eddig</a:t>
            </a:r>
            <a:r>
              <a:rPr lang="ro-RO" sz="2400" dirty="0"/>
              <a:t> </a:t>
            </a:r>
            <a:r>
              <a:rPr lang="ro-RO" sz="2400" dirty="0" err="1"/>
              <a:t>hany</a:t>
            </a:r>
            <a:r>
              <a:rPr lang="ro-RO" sz="2400" dirty="0"/>
              <a:t> </a:t>
            </a:r>
            <a:r>
              <a:rPr lang="ro-RO" sz="2400" dirty="0" err="1"/>
              <a:t>adatot</a:t>
            </a:r>
            <a:r>
              <a:rPr lang="ro-RO" sz="2400" dirty="0"/>
              <a:t> </a:t>
            </a:r>
            <a:r>
              <a:rPr lang="ro-RO" sz="2400" dirty="0" err="1"/>
              <a:t>kaptam</a:t>
            </a:r>
            <a:r>
              <a:rPr lang="ro-RO" sz="2400" dirty="0"/>
              <a:t>?</a:t>
            </a:r>
          </a:p>
          <a:p>
            <a:pPr marL="0" indent="0">
              <a:buNone/>
            </a:pPr>
            <a:r>
              <a:rPr lang="ro-RO" sz="2400" dirty="0" err="1"/>
              <a:t>char</a:t>
            </a:r>
            <a:r>
              <a:rPr lang="ro-RO" sz="2400" dirty="0"/>
              <a:t> </a:t>
            </a:r>
            <a:r>
              <a:rPr lang="ro-RO" sz="2400" dirty="0" err="1"/>
              <a:t>be</a:t>
            </a:r>
            <a:r>
              <a:rPr lang="ro-RO" sz="2400" dirty="0"/>
              <a:t> ='b';  // </a:t>
            </a:r>
            <a:r>
              <a:rPr lang="ro-RO" sz="2400" dirty="0" err="1"/>
              <a:t>Valtozo</a:t>
            </a:r>
            <a:r>
              <a:rPr lang="ro-RO" sz="2400" dirty="0"/>
              <a:t> </a:t>
            </a:r>
            <a:r>
              <a:rPr lang="ro-RO" sz="2400" dirty="0" err="1"/>
              <a:t>bekapcsolashoz</a:t>
            </a:r>
            <a:endParaRPr lang="ro-RO" sz="2400" dirty="0"/>
          </a:p>
          <a:p>
            <a:pPr marL="0" indent="0">
              <a:buNone/>
            </a:pPr>
            <a:r>
              <a:rPr lang="ro-RO" sz="2400" dirty="0" err="1"/>
              <a:t>char</a:t>
            </a:r>
            <a:r>
              <a:rPr lang="ro-RO" sz="2400" dirty="0"/>
              <a:t> </a:t>
            </a:r>
            <a:r>
              <a:rPr lang="ro-RO" sz="2400" dirty="0" err="1"/>
              <a:t>ki</a:t>
            </a:r>
            <a:r>
              <a:rPr lang="ro-RO" sz="2400" dirty="0"/>
              <a:t> ='k';  // </a:t>
            </a:r>
            <a:r>
              <a:rPr lang="ro-RO" sz="2400" dirty="0" err="1"/>
              <a:t>Valtozo</a:t>
            </a:r>
            <a:r>
              <a:rPr lang="ro-RO" sz="2400" dirty="0"/>
              <a:t> </a:t>
            </a:r>
            <a:r>
              <a:rPr lang="ro-RO" sz="2400" dirty="0" err="1"/>
              <a:t>kikapcsolashoz</a:t>
            </a:r>
            <a:endParaRPr lang="ro-RO" sz="2400" dirty="0"/>
          </a:p>
          <a:p>
            <a:pPr marL="0" indent="0">
              <a:buNone/>
            </a:pPr>
            <a:r>
              <a:rPr lang="ro-RO" sz="2400" dirty="0"/>
              <a:t>#define Led 10 // led </a:t>
            </a:r>
            <a:r>
              <a:rPr lang="ro-RO" sz="2400" dirty="0" err="1"/>
              <a:t>pinje</a:t>
            </a:r>
            <a:endParaRPr lang="ro-RO" sz="2400" dirty="0"/>
          </a:p>
          <a:p>
            <a:pPr marL="0" indent="0">
              <a:buNone/>
            </a:pPr>
            <a:r>
              <a:rPr lang="ro-RO" sz="2400" dirty="0" err="1"/>
              <a:t>void</a:t>
            </a:r>
            <a:r>
              <a:rPr lang="ro-RO" sz="2400" dirty="0"/>
              <a:t> </a:t>
            </a:r>
            <a:r>
              <a:rPr lang="ro-RO" sz="2400" dirty="0" err="1"/>
              <a:t>setup</a:t>
            </a:r>
            <a:r>
              <a:rPr lang="ro-RO" sz="2400" dirty="0"/>
              <a:t>()</a:t>
            </a:r>
          </a:p>
          <a:p>
            <a:pPr marL="0" indent="0">
              <a:buNone/>
            </a:pPr>
            <a:r>
              <a:rPr lang="ro-RO" sz="2400" dirty="0"/>
              <a:t>{</a:t>
            </a:r>
          </a:p>
          <a:p>
            <a:pPr marL="0" indent="0">
              <a:buNone/>
            </a:pPr>
            <a:r>
              <a:rPr lang="ro-RO" sz="2400" dirty="0"/>
              <a:t>  </a:t>
            </a:r>
            <a:r>
              <a:rPr lang="ro-RO" sz="2400" dirty="0" err="1"/>
              <a:t>Serial.begin</a:t>
            </a:r>
            <a:r>
              <a:rPr lang="ro-RO" sz="2400" dirty="0"/>
              <a:t>(9600);    // </a:t>
            </a:r>
            <a:r>
              <a:rPr lang="ro-RO" sz="2400" dirty="0" err="1"/>
              <a:t>soros</a:t>
            </a:r>
            <a:r>
              <a:rPr lang="ro-RO" sz="2400" dirty="0"/>
              <a:t> adat </a:t>
            </a:r>
            <a:r>
              <a:rPr lang="ro-RO" sz="2400" dirty="0" err="1"/>
              <a:t>sebesseg</a:t>
            </a:r>
            <a:endParaRPr lang="ro-RO" sz="2400" dirty="0"/>
          </a:p>
          <a:p>
            <a:pPr marL="0" indent="0">
              <a:buNone/>
            </a:pPr>
            <a:r>
              <a:rPr lang="ro-RO" sz="2400" dirty="0"/>
              <a:t>  </a:t>
            </a:r>
            <a:r>
              <a:rPr lang="ro-RO" sz="2400" dirty="0" err="1"/>
              <a:t>pinMode</a:t>
            </a:r>
            <a:r>
              <a:rPr lang="ro-RO" sz="2400" dirty="0"/>
              <a:t>(Led, OUTPUT);    // </a:t>
            </a:r>
          </a:p>
          <a:p>
            <a:pPr marL="0" indent="0">
              <a:buNone/>
            </a:pPr>
            <a:r>
              <a:rPr lang="ro-RO" sz="2400" dirty="0"/>
              <a:t>  </a:t>
            </a:r>
            <a:r>
              <a:rPr lang="ro-RO" sz="2400" dirty="0" err="1"/>
              <a:t>Serial.println</a:t>
            </a:r>
            <a:r>
              <a:rPr lang="ro-RO" sz="2400" dirty="0"/>
              <a:t>("Start..."); </a:t>
            </a:r>
          </a:p>
          <a:p>
            <a:pPr marL="0" indent="0">
              <a:buNone/>
            </a:pPr>
            <a:r>
              <a:rPr lang="ro-RO" sz="24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444130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CFF25F-A5F3-442E-BFB5-484A0DA603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30680" y="364960"/>
            <a:ext cx="9619013" cy="49403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o-RO" sz="2200" dirty="0" err="1"/>
              <a:t>void</a:t>
            </a:r>
            <a:r>
              <a:rPr lang="ro-RO" sz="2200" dirty="0"/>
              <a:t> </a:t>
            </a:r>
            <a:r>
              <a:rPr lang="ro-RO" sz="2200" dirty="0" err="1"/>
              <a:t>loop</a:t>
            </a:r>
            <a:r>
              <a:rPr lang="ro-RO" sz="2200" dirty="0"/>
              <a:t>() {</a:t>
            </a:r>
          </a:p>
          <a:p>
            <a:pPr marL="0" indent="0">
              <a:buNone/>
            </a:pPr>
            <a:r>
              <a:rPr lang="ro-RO" sz="2200" dirty="0"/>
              <a:t>  </a:t>
            </a:r>
            <a:r>
              <a:rPr lang="ro-RO" sz="2200" dirty="0" err="1"/>
              <a:t>if</a:t>
            </a:r>
            <a:r>
              <a:rPr lang="ro-RO" sz="2200" dirty="0"/>
              <a:t> (</a:t>
            </a:r>
            <a:r>
              <a:rPr lang="ro-RO" sz="2200" dirty="0" err="1"/>
              <a:t>Serial.available</a:t>
            </a:r>
            <a:r>
              <a:rPr lang="ro-RO" sz="2200" dirty="0"/>
              <a:t>() &gt; 0) {    // van adat </a:t>
            </a:r>
            <a:r>
              <a:rPr lang="ro-RO" sz="2200" dirty="0" err="1"/>
              <a:t>feldolgozasra</a:t>
            </a:r>
            <a:r>
              <a:rPr lang="ro-RO" sz="2200" dirty="0"/>
              <a:t>?</a:t>
            </a:r>
          </a:p>
          <a:p>
            <a:pPr marL="0" indent="0">
              <a:buNone/>
            </a:pPr>
            <a:r>
              <a:rPr lang="ro-RO" sz="2200" dirty="0"/>
              <a:t>    </a:t>
            </a:r>
            <a:r>
              <a:rPr lang="ro-RO" sz="2200" dirty="0" err="1"/>
              <a:t>inByte</a:t>
            </a:r>
            <a:r>
              <a:rPr lang="ro-RO" sz="2200" dirty="0"/>
              <a:t> = </a:t>
            </a:r>
            <a:r>
              <a:rPr lang="ro-RO" sz="2200" dirty="0" err="1"/>
              <a:t>Serial.read</a:t>
            </a:r>
            <a:r>
              <a:rPr lang="ro-RO" sz="2200" dirty="0"/>
              <a:t>();      // 1 byte </a:t>
            </a:r>
            <a:r>
              <a:rPr lang="ro-RO" sz="2200" dirty="0" err="1"/>
              <a:t>beolvasasa</a:t>
            </a:r>
            <a:endParaRPr lang="ro-RO" sz="2200" dirty="0"/>
          </a:p>
          <a:p>
            <a:pPr marL="0" indent="0">
              <a:buNone/>
            </a:pPr>
            <a:r>
              <a:rPr lang="ro-RO" sz="2200" dirty="0"/>
              <a:t>    </a:t>
            </a:r>
            <a:r>
              <a:rPr lang="ro-RO" sz="2200" dirty="0" err="1"/>
              <a:t>delay</a:t>
            </a:r>
            <a:r>
              <a:rPr lang="ro-RO" sz="2200" dirty="0"/>
              <a:t>(100);      // 100 ms </a:t>
            </a:r>
            <a:r>
              <a:rPr lang="ro-RO" sz="2200" dirty="0" err="1"/>
              <a:t>szunet</a:t>
            </a:r>
            <a:endParaRPr lang="ro-RO" sz="2200" dirty="0"/>
          </a:p>
          <a:p>
            <a:pPr marL="0" indent="0">
              <a:buNone/>
            </a:pPr>
            <a:r>
              <a:rPr lang="ro-RO" sz="2200" dirty="0"/>
              <a:t>    </a:t>
            </a:r>
            <a:r>
              <a:rPr lang="ro-RO" sz="2200" dirty="0" err="1"/>
              <a:t>adatjott</a:t>
            </a:r>
            <a:r>
              <a:rPr lang="ro-RO" sz="2200" dirty="0"/>
              <a:t>++;      // </a:t>
            </a:r>
            <a:r>
              <a:rPr lang="ro-RO" sz="2200" dirty="0" err="1"/>
              <a:t>szamlalo</a:t>
            </a:r>
            <a:r>
              <a:rPr lang="ro-RO" sz="2200" dirty="0"/>
              <a:t> </a:t>
            </a:r>
            <a:r>
              <a:rPr lang="ro-RO" sz="2200" dirty="0" err="1"/>
              <a:t>novelese</a:t>
            </a:r>
            <a:endParaRPr lang="ro-RO" sz="2200" dirty="0"/>
          </a:p>
          <a:p>
            <a:pPr marL="0" indent="0">
              <a:buNone/>
            </a:pPr>
            <a:r>
              <a:rPr lang="ro-RO" sz="2200" dirty="0"/>
              <a:t>    </a:t>
            </a:r>
            <a:r>
              <a:rPr lang="ro-RO" sz="2200" dirty="0" err="1"/>
              <a:t>if</a:t>
            </a:r>
            <a:r>
              <a:rPr lang="ro-RO" sz="2200" dirty="0"/>
              <a:t> (</a:t>
            </a:r>
            <a:r>
              <a:rPr lang="ro-RO" sz="2200" dirty="0" err="1"/>
              <a:t>inByte</a:t>
            </a:r>
            <a:r>
              <a:rPr lang="ro-RO" sz="2200" dirty="0"/>
              <a:t> == </a:t>
            </a:r>
            <a:r>
              <a:rPr lang="ro-RO" sz="2200" dirty="0" err="1"/>
              <a:t>be</a:t>
            </a:r>
            <a:r>
              <a:rPr lang="ro-RO" sz="2200" dirty="0"/>
              <a:t>) {</a:t>
            </a:r>
          </a:p>
          <a:p>
            <a:pPr marL="0" indent="0">
              <a:buNone/>
            </a:pPr>
            <a:r>
              <a:rPr lang="ro-RO" sz="2200" dirty="0"/>
              <a:t>      </a:t>
            </a:r>
            <a:r>
              <a:rPr lang="ro-RO" sz="2200" dirty="0" err="1"/>
              <a:t>digitalWrite</a:t>
            </a:r>
            <a:r>
              <a:rPr lang="ro-RO" sz="2200" dirty="0"/>
              <a:t>(Led, HIGH);        // Ha b </a:t>
            </a:r>
            <a:r>
              <a:rPr lang="ro-RO" sz="2200" dirty="0" err="1"/>
              <a:t>jon</a:t>
            </a:r>
            <a:r>
              <a:rPr lang="ro-RO" sz="2200" dirty="0"/>
              <a:t>, </a:t>
            </a:r>
            <a:r>
              <a:rPr lang="ro-RO" sz="2200" dirty="0" err="1"/>
              <a:t>bekapcsol</a:t>
            </a:r>
            <a:endParaRPr lang="ro-RO" sz="2200" dirty="0"/>
          </a:p>
          <a:p>
            <a:pPr marL="0" indent="0">
              <a:buNone/>
            </a:pPr>
            <a:r>
              <a:rPr lang="ro-RO" sz="2200" dirty="0"/>
              <a:t>    }</a:t>
            </a:r>
          </a:p>
          <a:p>
            <a:pPr marL="0" indent="0">
              <a:buNone/>
            </a:pPr>
            <a:r>
              <a:rPr lang="ro-RO" sz="2200" dirty="0"/>
              <a:t>    </a:t>
            </a:r>
            <a:r>
              <a:rPr lang="ro-RO" sz="2200" dirty="0" err="1"/>
              <a:t>if</a:t>
            </a:r>
            <a:r>
              <a:rPr lang="ro-RO" sz="2200" dirty="0"/>
              <a:t> (</a:t>
            </a:r>
            <a:r>
              <a:rPr lang="ro-RO" sz="2200" dirty="0" err="1"/>
              <a:t>inByte</a:t>
            </a:r>
            <a:r>
              <a:rPr lang="ro-RO" sz="2200" dirty="0"/>
              <a:t> == </a:t>
            </a:r>
            <a:r>
              <a:rPr lang="ro-RO" sz="2200" dirty="0" err="1"/>
              <a:t>ki</a:t>
            </a:r>
            <a:r>
              <a:rPr lang="ro-RO" sz="2200" dirty="0"/>
              <a:t>) {</a:t>
            </a:r>
          </a:p>
          <a:p>
            <a:pPr marL="0" indent="0">
              <a:buNone/>
            </a:pPr>
            <a:r>
              <a:rPr lang="ro-RO" sz="2200" dirty="0"/>
              <a:t>      </a:t>
            </a:r>
            <a:r>
              <a:rPr lang="ro-RO" sz="2200" dirty="0" err="1"/>
              <a:t>digitalWrite</a:t>
            </a:r>
            <a:r>
              <a:rPr lang="ro-RO" sz="2200" dirty="0"/>
              <a:t>(Led, LOW);        // </a:t>
            </a:r>
            <a:r>
              <a:rPr lang="ro-RO" sz="2200"/>
              <a:t>Ha k </a:t>
            </a:r>
            <a:r>
              <a:rPr lang="ro-RO" sz="2200" dirty="0" err="1"/>
              <a:t>jon</a:t>
            </a:r>
            <a:r>
              <a:rPr lang="ro-RO" sz="2200" dirty="0"/>
              <a:t>, </a:t>
            </a:r>
            <a:r>
              <a:rPr lang="ro-RO" sz="2200" dirty="0" err="1"/>
              <a:t>kikapcsol</a:t>
            </a:r>
            <a:endParaRPr lang="ro-RO" sz="2200" dirty="0"/>
          </a:p>
          <a:p>
            <a:pPr marL="0" indent="0">
              <a:buNone/>
            </a:pPr>
            <a:r>
              <a:rPr lang="ro-RO" sz="2200" dirty="0"/>
              <a:t>    }   </a:t>
            </a:r>
          </a:p>
          <a:p>
            <a:pPr marL="0" indent="0">
              <a:buNone/>
            </a:pPr>
            <a:r>
              <a:rPr lang="ro-RO" sz="2200" dirty="0"/>
              <a:t>    </a:t>
            </a:r>
            <a:r>
              <a:rPr lang="ro-RO" sz="2200" dirty="0" err="1"/>
              <a:t>Serial.print</a:t>
            </a:r>
            <a:r>
              <a:rPr lang="ro-RO" sz="2200" dirty="0"/>
              <a:t>("</a:t>
            </a:r>
            <a:r>
              <a:rPr lang="ro-RO" sz="2200" dirty="0" err="1"/>
              <a:t>Eddig</a:t>
            </a:r>
            <a:r>
              <a:rPr lang="ro-RO" sz="2200" dirty="0"/>
              <a:t> </a:t>
            </a:r>
            <a:r>
              <a:rPr lang="ro-RO" sz="2200" dirty="0" err="1"/>
              <a:t>jott</a:t>
            </a:r>
            <a:r>
              <a:rPr lang="ro-RO" sz="2200" dirty="0"/>
              <a:t>: ");      // </a:t>
            </a:r>
            <a:r>
              <a:rPr lang="ro-RO" sz="2200" dirty="0" err="1"/>
              <a:t>Soroson</a:t>
            </a:r>
            <a:r>
              <a:rPr lang="ro-RO" sz="2200" dirty="0"/>
              <a:t> </a:t>
            </a:r>
            <a:r>
              <a:rPr lang="ro-RO" sz="2200" dirty="0" err="1"/>
              <a:t>visszairjuk</a:t>
            </a:r>
            <a:r>
              <a:rPr lang="ro-RO" sz="2200" dirty="0"/>
              <a:t> mi </a:t>
            </a:r>
            <a:r>
              <a:rPr lang="ro-RO" sz="2200" dirty="0" err="1"/>
              <a:t>is</a:t>
            </a:r>
            <a:r>
              <a:rPr lang="ro-RO" sz="2200" dirty="0"/>
              <a:t> volt</a:t>
            </a:r>
          </a:p>
          <a:p>
            <a:pPr marL="0" indent="0">
              <a:buNone/>
            </a:pPr>
            <a:r>
              <a:rPr lang="ro-RO" sz="2200" dirty="0"/>
              <a:t>    </a:t>
            </a:r>
            <a:r>
              <a:rPr lang="ro-RO" sz="2200" dirty="0" err="1"/>
              <a:t>Serial.println</a:t>
            </a:r>
            <a:r>
              <a:rPr lang="ro-RO" sz="2200" dirty="0"/>
              <a:t>(</a:t>
            </a:r>
            <a:r>
              <a:rPr lang="ro-RO" sz="2200" dirty="0" err="1"/>
              <a:t>adatjott</a:t>
            </a:r>
            <a:r>
              <a:rPr lang="ro-RO" sz="2200" dirty="0"/>
              <a:t>, DEC);	</a:t>
            </a:r>
          </a:p>
          <a:p>
            <a:pPr marL="0" indent="0">
              <a:buNone/>
            </a:pPr>
            <a:r>
              <a:rPr lang="ro-RO" sz="2200" dirty="0"/>
              <a:t>  }</a:t>
            </a:r>
          </a:p>
          <a:p>
            <a:pPr marL="0" indent="0">
              <a:buNone/>
            </a:pPr>
            <a:r>
              <a:rPr lang="ro-RO" sz="22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2318081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D0739-D6C4-40DA-9B7D-66D02C057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/>
              <a:t>Néhány érdekes példa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B48FD-0BD6-4B42-BFDF-B2521551E4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1025249" cy="3540702"/>
          </a:xfrm>
        </p:spPr>
        <p:txBody>
          <a:bodyPr/>
          <a:lstStyle/>
          <a:p>
            <a:r>
              <a:rPr lang="hu-HU" dirty="0"/>
              <a:t>Mobiltelefonon vagy laptopon Bluetooth-</a:t>
            </a:r>
            <a:r>
              <a:rPr lang="hu-HU" dirty="0" err="1"/>
              <a:t>al</a:t>
            </a:r>
            <a:r>
              <a:rPr lang="hu-HU" dirty="0"/>
              <a:t> irányított robot</a:t>
            </a:r>
            <a:endParaRPr lang="hu-HU" dirty="0">
              <a:hlinkClick r:id="rId2"/>
            </a:endParaRPr>
          </a:p>
          <a:p>
            <a:pPr lvl="1"/>
            <a:r>
              <a:rPr lang="hu-HU" dirty="0">
                <a:hlinkClick r:id="rId2"/>
              </a:rPr>
              <a:t>https://www.robofun.ro/magician-robot-arduino-driver-bluetooth</a:t>
            </a:r>
            <a:endParaRPr lang="hu-HU" dirty="0"/>
          </a:p>
          <a:p>
            <a:r>
              <a:rPr lang="hu-HU" dirty="0"/>
              <a:t>Tojás festő robot ("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EggBot</a:t>
            </a:r>
            <a:r>
              <a:rPr lang="hu-HU" dirty="0"/>
              <a:t>").</a:t>
            </a:r>
            <a:endParaRPr lang="hu-HU" dirty="0">
              <a:hlinkClick r:id="rId3"/>
            </a:endParaRPr>
          </a:p>
          <a:p>
            <a:pPr lvl="1"/>
            <a:r>
              <a:rPr lang="hu-HU" dirty="0">
                <a:hlinkClick r:id="rId3"/>
              </a:rPr>
              <a:t>https://www.youtube.com/watch?v=ZC-VTRjaHk0</a:t>
            </a:r>
            <a:endParaRPr lang="hu-HU" dirty="0"/>
          </a:p>
          <a:p>
            <a:r>
              <a:rPr lang="hu-HU" dirty="0"/>
              <a:t>Robotkéz</a:t>
            </a:r>
            <a:endParaRPr lang="hu-HU" dirty="0">
              <a:hlinkClick r:id="rId4"/>
            </a:endParaRPr>
          </a:p>
          <a:p>
            <a:pPr lvl="1"/>
            <a:r>
              <a:rPr lang="hu-HU" dirty="0">
                <a:hlinkClick r:id="rId4"/>
              </a:rPr>
              <a:t>https://www.youtube.com/watch?v=uEd2B7fS8Eg</a:t>
            </a:r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14467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5848E-E215-426F-B378-FDBEE4492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9479" y="447265"/>
            <a:ext cx="3932237" cy="703729"/>
          </a:xfrm>
        </p:spPr>
        <p:txBody>
          <a:bodyPr>
            <a:normAutofit fontScale="90000"/>
          </a:bodyPr>
          <a:lstStyle/>
          <a:p>
            <a:pPr algn="ctr"/>
            <a:r>
              <a:rPr lang="hu-HU" sz="4000"/>
              <a:t>Mi a</a:t>
            </a:r>
            <a:r>
              <a:rPr lang="en-US" sz="4000"/>
              <a:t> </a:t>
            </a:r>
            <a:r>
              <a:rPr lang="hu-HU" sz="4000"/>
              <a:t>Mikrovezérlő?</a:t>
            </a:r>
            <a:endParaRPr lang="hu-HU" sz="40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87F54F5-87A0-45FA-BA59-A03FC3528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6702" y="2213974"/>
            <a:ext cx="5634960" cy="4096674"/>
          </a:xfrm>
        </p:spPr>
        <p:txBody>
          <a:bodyPr>
            <a:normAutofit lnSpcReduction="10000"/>
          </a:bodyPr>
          <a:lstStyle/>
          <a:p>
            <a:pPr algn="just"/>
            <a:r>
              <a:rPr lang="hu-HU" sz="2800" dirty="0"/>
              <a:t>A mikrokontroller vagy mikrovezérlő egyetlen lapkára integrált, általában vezérlési feladatokra optimalizált cél-számítógép. A mikrokontroller egy mikroprocesszor kiegészítve az áramköri lapkájára integrált perifériákkal. Manapság sok hétköznapi használati eszközben mikrokontroller lapul a digitális hőmérőtől az autónkon át akár a gyorséttermi ajándék játékig.</a:t>
            </a:r>
          </a:p>
          <a:p>
            <a:pPr marL="285750" indent="-285750">
              <a:buFontTx/>
              <a:buChar char="-"/>
            </a:pPr>
            <a:endParaRPr lang="hu-HU" sz="1800" dirty="0"/>
          </a:p>
          <a:p>
            <a:pPr marL="285750" indent="-285750">
              <a:buFontTx/>
              <a:buChar char="-"/>
            </a:pPr>
            <a:endParaRPr lang="hu-HU" sz="1800" dirty="0"/>
          </a:p>
          <a:p>
            <a:pPr marL="285750" indent="-285750">
              <a:buFontTx/>
              <a:buChar char="-"/>
            </a:pPr>
            <a:endParaRPr lang="ro-RO" sz="1800" dirty="0"/>
          </a:p>
          <a:p>
            <a:pPr marL="285750" indent="-285750">
              <a:buFontTx/>
              <a:buChar char="-"/>
            </a:pPr>
            <a:endParaRPr lang="hu-HU" sz="1800" dirty="0"/>
          </a:p>
        </p:txBody>
      </p:sp>
      <p:pic>
        <p:nvPicPr>
          <p:cNvPr id="8" name="Content Placeholder 7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58352FEA-94E0-4A23-A3F1-117DB13429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040" y="2844151"/>
            <a:ext cx="5634960" cy="2898494"/>
          </a:xfrm>
        </p:spPr>
      </p:pic>
    </p:spTree>
    <p:extLst>
      <p:ext uri="{BB962C8B-B14F-4D97-AF65-F5344CB8AC3E}">
        <p14:creationId xmlns:p14="http://schemas.microsoft.com/office/powerpoint/2010/main" val="18818962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C5066FD-D44B-48A9-8ED0-EEF0CFEA42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65291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hu-HU" b="1" dirty="0"/>
              <a:t>A robotok köztünk vannak!</a:t>
            </a:r>
            <a:br>
              <a:rPr lang="hu-HU" dirty="0"/>
            </a:br>
            <a:r>
              <a:rPr lang="hu-HU" b="1" dirty="0" err="1"/>
              <a:t>Gyere</a:t>
            </a:r>
            <a:r>
              <a:rPr lang="hu-HU" b="1" dirty="0"/>
              <a:t>, építs, programozz Te is velünk egy jó hangulatú társaságban!</a:t>
            </a:r>
            <a:br>
              <a:rPr lang="hu-HU" dirty="0"/>
            </a:br>
            <a:r>
              <a:rPr lang="hu-HU" b="1" dirty="0"/>
              <a:t>Alakítsd a jövődet, formáld a jövőnket!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32072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C9EC1-ECAD-4BC3-8860-6030C834B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0554" y="365125"/>
            <a:ext cx="5334000" cy="1325563"/>
          </a:xfrm>
        </p:spPr>
        <p:txBody>
          <a:bodyPr/>
          <a:lstStyle/>
          <a:p>
            <a:r>
              <a:rPr lang="hu-HU" dirty="0"/>
              <a:t>Robotika szakkörök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594862-BF6A-40E4-B0C7-C7BA5EA649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32366" y="2006379"/>
            <a:ext cx="9340703" cy="435133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hu-HU" dirty="0"/>
              <a:t>szeptembertől indul a </a:t>
            </a:r>
            <a:r>
              <a:rPr lang="en-US" dirty="0"/>
              <a:t>G</a:t>
            </a:r>
            <a:r>
              <a:rPr lang="hu-HU" dirty="0"/>
              <a:t>á</a:t>
            </a:r>
            <a:r>
              <a:rPr lang="en-US" dirty="0" err="1"/>
              <a:t>bor</a:t>
            </a:r>
            <a:r>
              <a:rPr lang="hu-HU" dirty="0"/>
              <a:t> Áron </a:t>
            </a:r>
            <a:r>
              <a:rPr lang="hu-HU" dirty="0" err="1"/>
              <a:t>Szaklícemban</a:t>
            </a:r>
            <a:endParaRPr lang="hu-HU" sz="2400" dirty="0"/>
          </a:p>
          <a:p>
            <a:pPr lvl="0"/>
            <a:r>
              <a:rPr lang="hu-HU" dirty="0"/>
              <a:t>hetente 2 órások a foglalkozások</a:t>
            </a:r>
            <a:endParaRPr lang="hu-HU" sz="2400" dirty="0"/>
          </a:p>
          <a:p>
            <a:pPr lvl="0"/>
            <a:r>
              <a:rPr lang="hu-HU" dirty="0"/>
              <a:t>8-10 fős csoportokban</a:t>
            </a:r>
            <a:endParaRPr lang="hu-HU" sz="2400" dirty="0"/>
          </a:p>
          <a:p>
            <a:pPr lvl="0"/>
            <a:r>
              <a:rPr lang="hu-HU" dirty="0"/>
              <a:t>2 korosztályra csoportosítva:</a:t>
            </a:r>
            <a:endParaRPr lang="hu-HU" sz="2400" dirty="0"/>
          </a:p>
          <a:p>
            <a:pPr lvl="1"/>
            <a:r>
              <a:rPr lang="hu-HU" dirty="0"/>
              <a:t>a 11-15 éves korosztály számára: </a:t>
            </a:r>
            <a:r>
              <a:rPr lang="hu-HU" i="1" dirty="0" err="1"/>
              <a:t>Lego</a:t>
            </a:r>
            <a:r>
              <a:rPr lang="hu-HU" i="1" dirty="0"/>
              <a:t> </a:t>
            </a:r>
            <a:r>
              <a:rPr lang="hu-HU" i="1" dirty="0" err="1"/>
              <a:t>Mindstorms</a:t>
            </a:r>
            <a:r>
              <a:rPr lang="hu-HU" i="1" dirty="0"/>
              <a:t> EV3</a:t>
            </a:r>
            <a:r>
              <a:rPr lang="hu-HU" dirty="0"/>
              <a:t> robotok </a:t>
            </a:r>
            <a:endParaRPr lang="hu-HU" sz="2000" dirty="0"/>
          </a:p>
          <a:p>
            <a:pPr lvl="1"/>
            <a:r>
              <a:rPr lang="hu-HU" dirty="0"/>
              <a:t>a 15-18 éves korosztály számára: </a:t>
            </a:r>
            <a:r>
              <a:rPr lang="hu-HU" i="1" dirty="0" err="1"/>
              <a:t>Arduino</a:t>
            </a:r>
            <a:r>
              <a:rPr lang="hu-HU" i="1" dirty="0"/>
              <a:t> </a:t>
            </a:r>
            <a:r>
              <a:rPr lang="hu-HU" dirty="0"/>
              <a:t>programozás, </a:t>
            </a:r>
            <a:r>
              <a:rPr lang="hu-HU" i="1" dirty="0"/>
              <a:t>3D</a:t>
            </a:r>
            <a:r>
              <a:rPr lang="hu-HU" dirty="0"/>
              <a:t>-s nyomtatás</a:t>
            </a:r>
            <a:endParaRPr lang="hu-HU" sz="2000" dirty="0"/>
          </a:p>
          <a:p>
            <a:pPr lvl="0"/>
            <a:r>
              <a:rPr lang="hu-HU" dirty="0"/>
              <a:t>számítógépes előképzettségre nincs szükség</a:t>
            </a:r>
            <a:endParaRPr lang="hu-HU" sz="2400" dirty="0"/>
          </a:p>
          <a:p>
            <a:pPr lvl="0"/>
            <a:r>
              <a:rPr lang="hu-HU" dirty="0"/>
              <a:t>a foglalkozások a tanév során 9 hónapot tartanak </a:t>
            </a:r>
            <a:endParaRPr lang="hu-HU" sz="2400" dirty="0"/>
          </a:p>
          <a:p>
            <a:pPr lvl="0"/>
            <a:r>
              <a:rPr lang="hu-HU" dirty="0"/>
              <a:t>az ára 120 Ron/hónap (15 Ron/óra)</a:t>
            </a:r>
            <a:endParaRPr lang="hu-HU" sz="2400" dirty="0"/>
          </a:p>
          <a:p>
            <a:pPr lvl="0"/>
            <a:r>
              <a:rPr lang="hu-HU" dirty="0"/>
              <a:t>nyári 1 hetes robotika táborban való részvételi lehetőség</a:t>
            </a:r>
            <a:endParaRPr lang="hu-HU" sz="2400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667606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C5066FD-D44B-48A9-8ED0-EEF0CFEA42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dirty="0"/>
              <a:t>Sok sikert a folytatásban!</a:t>
            </a:r>
            <a:endParaRPr lang="hu-HU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00A06B0B-311E-4433-9D2E-A6272E28C3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dirty="0"/>
              <a:t>KÖSZÖNÖM A FIGYELMET!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35994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1493671-0FAF-49CC-BC57-FDBAEA8DA7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6096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05848E-E215-426F-B378-FDBEE4492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9479" y="447265"/>
            <a:ext cx="3932237" cy="703729"/>
          </a:xfrm>
        </p:spPr>
        <p:txBody>
          <a:bodyPr>
            <a:normAutofit fontScale="90000"/>
          </a:bodyPr>
          <a:lstStyle/>
          <a:p>
            <a:pPr algn="ctr"/>
            <a:r>
              <a:rPr lang="hu-HU" sz="4000"/>
              <a:t>Mi a</a:t>
            </a:r>
            <a:r>
              <a:rPr lang="en-US" sz="4000"/>
              <a:t> </a:t>
            </a:r>
            <a:r>
              <a:rPr lang="hu-HU" sz="4000"/>
              <a:t>Mikrovezérlő?</a:t>
            </a:r>
            <a:endParaRPr lang="hu-HU" sz="40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87F54F5-87A0-45FA-BA59-A03FC3528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53466" y="1984374"/>
            <a:ext cx="5400114" cy="4114422"/>
          </a:xfrm>
        </p:spPr>
        <p:txBody>
          <a:bodyPr>
            <a:normAutofit fontScale="92500" lnSpcReduction="10000"/>
          </a:bodyPr>
          <a:lstStyle/>
          <a:p>
            <a:pPr marL="457200" indent="-457200" algn="just">
              <a:buFontTx/>
              <a:buChar char="-"/>
            </a:pPr>
            <a:r>
              <a:rPr lang="en-US" sz="2800" dirty="0"/>
              <a:t>Raspberry Pi</a:t>
            </a:r>
          </a:p>
          <a:p>
            <a:pPr marL="457200" indent="-457200" algn="just">
              <a:buFontTx/>
              <a:buChar char="-"/>
            </a:pPr>
            <a:r>
              <a:rPr lang="en-US" sz="2800" dirty="0"/>
              <a:t>Banana Pi</a:t>
            </a:r>
          </a:p>
          <a:p>
            <a:pPr marL="457200" indent="-457200" algn="just">
              <a:buFontTx/>
              <a:buChar char="-"/>
            </a:pPr>
            <a:r>
              <a:rPr lang="en-US" sz="2800" b="1" dirty="0"/>
              <a:t>Arduino</a:t>
            </a:r>
          </a:p>
          <a:p>
            <a:pPr marL="457200" indent="-457200" algn="just">
              <a:buFontTx/>
              <a:buChar char="-"/>
            </a:pPr>
            <a:r>
              <a:rPr lang="hu-HU" sz="2800" dirty="0"/>
              <a:t>BBC </a:t>
            </a:r>
            <a:r>
              <a:rPr lang="hu-HU" sz="2800" dirty="0" err="1"/>
              <a:t>micro</a:t>
            </a:r>
            <a:r>
              <a:rPr lang="hu-HU" sz="2800" dirty="0"/>
              <a:t>:</a:t>
            </a:r>
            <a:r>
              <a:rPr lang="en-US" sz="2800" dirty="0"/>
              <a:t> </a:t>
            </a:r>
            <a:r>
              <a:rPr lang="hu-HU" sz="2800" dirty="0"/>
              <a:t>bit </a:t>
            </a:r>
            <a:endParaRPr lang="en-US" sz="2800" dirty="0"/>
          </a:p>
          <a:p>
            <a:pPr marL="457200" indent="-457200" algn="just">
              <a:buFontTx/>
              <a:buChar char="-"/>
            </a:pPr>
            <a:r>
              <a:rPr lang="hu-HU" sz="2800" dirty="0"/>
              <a:t>Intel </a:t>
            </a:r>
            <a:r>
              <a:rPr lang="hu-HU" sz="2800" dirty="0" err="1"/>
              <a:t>Genuino</a:t>
            </a:r>
            <a:r>
              <a:rPr lang="hu-HU" sz="2800" dirty="0"/>
              <a:t> 101</a:t>
            </a:r>
            <a:endParaRPr lang="en-US" sz="2800" dirty="0"/>
          </a:p>
          <a:p>
            <a:pPr marL="457200" indent="-457200" algn="just">
              <a:buFontTx/>
              <a:buChar char="-"/>
            </a:pPr>
            <a:r>
              <a:rPr lang="en-US" sz="2800" dirty="0" err="1"/>
              <a:t>Lattepanda</a:t>
            </a:r>
            <a:endParaRPr lang="en-US" sz="2800" dirty="0"/>
          </a:p>
          <a:p>
            <a:pPr marL="457200" indent="-457200" algn="just">
              <a:buFontTx/>
              <a:buChar char="-"/>
            </a:pPr>
            <a:r>
              <a:rPr lang="en-US" sz="2800" dirty="0" err="1"/>
              <a:t>Beaglebone</a:t>
            </a:r>
            <a:endParaRPr lang="en-US" sz="2800" dirty="0"/>
          </a:p>
          <a:p>
            <a:pPr marL="457200" indent="-457200" algn="just">
              <a:buFontTx/>
              <a:buChar char="-"/>
            </a:pPr>
            <a:r>
              <a:rPr lang="en-US" sz="2800" dirty="0" err="1"/>
              <a:t>Nodemcu</a:t>
            </a:r>
            <a:endParaRPr lang="en-US" sz="2800" dirty="0"/>
          </a:p>
          <a:p>
            <a:pPr marL="457200" indent="-457200" algn="just">
              <a:buFontTx/>
              <a:buChar char="-"/>
            </a:pPr>
            <a:r>
              <a:rPr lang="en-US" sz="2800" dirty="0" err="1"/>
              <a:t>stb</a:t>
            </a:r>
            <a:r>
              <a:rPr lang="en-US" sz="2800" dirty="0"/>
              <a:t>.</a:t>
            </a:r>
          </a:p>
          <a:p>
            <a:pPr marL="457200" indent="-457200" algn="just">
              <a:buFontTx/>
              <a:buChar char="-"/>
            </a:pPr>
            <a:endParaRPr lang="hu-HU" sz="2800" dirty="0"/>
          </a:p>
          <a:p>
            <a:pPr marL="285750" indent="-285750">
              <a:buFontTx/>
              <a:buChar char="-"/>
            </a:pPr>
            <a:endParaRPr lang="hu-HU" sz="1800" dirty="0"/>
          </a:p>
          <a:p>
            <a:pPr marL="285750" indent="-285750">
              <a:buFontTx/>
              <a:buChar char="-"/>
            </a:pPr>
            <a:endParaRPr lang="hu-HU" sz="1800" dirty="0"/>
          </a:p>
          <a:p>
            <a:pPr marL="285750" indent="-285750">
              <a:buFontTx/>
              <a:buChar char="-"/>
            </a:pPr>
            <a:endParaRPr lang="ro-RO" sz="1800" dirty="0"/>
          </a:p>
          <a:p>
            <a:pPr marL="285750" indent="-285750">
              <a:buFontTx/>
              <a:buChar char="-"/>
            </a:pPr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1713848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5848E-E215-426F-B378-FDBEE4492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9479" y="447265"/>
            <a:ext cx="3932237" cy="703729"/>
          </a:xfrm>
        </p:spPr>
        <p:txBody>
          <a:bodyPr>
            <a:normAutofit/>
          </a:bodyPr>
          <a:lstStyle/>
          <a:p>
            <a:pPr algn="ctr"/>
            <a:r>
              <a:rPr lang="hu-HU" sz="4000" dirty="0"/>
              <a:t>Mi az </a:t>
            </a:r>
            <a:r>
              <a:rPr lang="hu-HU" sz="4000" dirty="0" err="1"/>
              <a:t>Arduino</a:t>
            </a:r>
            <a:r>
              <a:rPr lang="hu-HU" sz="4000" dirty="0"/>
              <a:t>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BEE1950-F4BC-4212-8E32-75EC154AFF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17" y="1572335"/>
            <a:ext cx="5329762" cy="3925940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87F54F5-87A0-45FA-BA59-A03FC3528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08914" y="1839762"/>
            <a:ext cx="5706369" cy="3925939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ro-RO" sz="2400" dirty="0"/>
              <a:t>Egy </a:t>
            </a:r>
            <a:r>
              <a:rPr lang="hu-HU" sz="2400" dirty="0" err="1"/>
              <a:t>Atmega</a:t>
            </a:r>
            <a:r>
              <a:rPr lang="hu-HU" sz="2400" dirty="0"/>
              <a:t> 328 – </a:t>
            </a:r>
            <a:r>
              <a:rPr lang="hu-HU" sz="2400" b="1" dirty="0"/>
              <a:t>2560 </a:t>
            </a:r>
            <a:r>
              <a:rPr lang="hu-HU" sz="2400" dirty="0"/>
              <a:t>mikrovezérlővel rendelkező alaplap</a:t>
            </a:r>
          </a:p>
          <a:p>
            <a:pPr marL="285750" indent="-285750">
              <a:buFontTx/>
              <a:buChar char="-"/>
            </a:pPr>
            <a:r>
              <a:rPr lang="hu-HU" sz="2400" dirty="0"/>
              <a:t>Flash </a:t>
            </a:r>
            <a:r>
              <a:rPr lang="hu-HU" sz="2400" dirty="0" err="1"/>
              <a:t>Memory</a:t>
            </a:r>
            <a:r>
              <a:rPr lang="hu-HU" sz="2400" dirty="0"/>
              <a:t>: 32 - </a:t>
            </a:r>
            <a:r>
              <a:rPr lang="hu-HU" sz="2400" b="1" dirty="0"/>
              <a:t>256</a:t>
            </a:r>
            <a:r>
              <a:rPr lang="hu-HU" sz="2400" dirty="0"/>
              <a:t> KB</a:t>
            </a:r>
          </a:p>
          <a:p>
            <a:pPr marL="285750" indent="-285750">
              <a:buFontTx/>
              <a:buChar char="-"/>
            </a:pPr>
            <a:r>
              <a:rPr lang="hu-HU" sz="2400" dirty="0"/>
              <a:t>Frekvencia: 16 MHz</a:t>
            </a:r>
          </a:p>
          <a:p>
            <a:pPr marL="285750" indent="-285750">
              <a:buFontTx/>
              <a:buChar char="-"/>
            </a:pPr>
            <a:r>
              <a:rPr lang="hu-HU" sz="2400" dirty="0"/>
              <a:t>Tápfeszültség: 5V</a:t>
            </a:r>
          </a:p>
          <a:p>
            <a:pPr marL="285750" indent="-285750">
              <a:buFontTx/>
              <a:buChar char="-"/>
            </a:pPr>
            <a:r>
              <a:rPr lang="hu-HU" sz="2400" dirty="0"/>
              <a:t>Digital I/O érintkezők</a:t>
            </a:r>
            <a:r>
              <a:rPr lang="pt-BR" sz="2400" dirty="0"/>
              <a:t>: 14</a:t>
            </a:r>
            <a:r>
              <a:rPr lang="ro-RO" sz="2400" dirty="0"/>
              <a:t> – </a:t>
            </a:r>
            <a:r>
              <a:rPr lang="ro-RO" sz="2400" b="1" dirty="0"/>
              <a:t>54 </a:t>
            </a:r>
            <a:r>
              <a:rPr lang="en-US" sz="2400" dirty="0"/>
              <a:t> (</a:t>
            </a:r>
            <a:r>
              <a:rPr lang="hu-HU" sz="2400" dirty="0"/>
              <a:t>melyből </a:t>
            </a:r>
            <a:r>
              <a:rPr lang="ro-RO" sz="2400" dirty="0"/>
              <a:t>6 - </a:t>
            </a:r>
            <a:r>
              <a:rPr lang="en-US" sz="2400" b="1" dirty="0"/>
              <a:t>14</a:t>
            </a:r>
            <a:r>
              <a:rPr lang="en-US" sz="2400" dirty="0"/>
              <a:t> PWM</a:t>
            </a:r>
            <a:r>
              <a:rPr lang="hu-HU" sz="2400" dirty="0"/>
              <a:t> kimenetet biztosít</a:t>
            </a:r>
            <a:r>
              <a:rPr lang="en-US" sz="2400" dirty="0"/>
              <a:t>)</a:t>
            </a:r>
            <a:endParaRPr lang="ro-RO" sz="2400" dirty="0"/>
          </a:p>
          <a:p>
            <a:pPr marL="285750" indent="-285750">
              <a:buFontTx/>
              <a:buChar char="-"/>
            </a:pPr>
            <a:r>
              <a:rPr lang="hu-HU" sz="2400" dirty="0"/>
              <a:t>Analóg bemeneti érintkezők: 6 - </a:t>
            </a:r>
            <a:r>
              <a:rPr lang="hu-HU" sz="2400" b="1" dirty="0"/>
              <a:t>16</a:t>
            </a:r>
            <a:endParaRPr lang="ro-RO" sz="2400" dirty="0"/>
          </a:p>
          <a:p>
            <a:pPr marL="285750" indent="-285750">
              <a:buFontTx/>
              <a:buChar char="-"/>
            </a:pPr>
            <a:endParaRPr lang="hu-HU" dirty="0"/>
          </a:p>
          <a:p>
            <a:pPr marL="285750" indent="-285750">
              <a:buFontTx/>
              <a:buChar char="-"/>
            </a:pPr>
            <a:endParaRPr lang="hu-HU" dirty="0"/>
          </a:p>
          <a:p>
            <a:pPr marL="285750" indent="-285750">
              <a:buFontTx/>
              <a:buChar char="-"/>
            </a:pPr>
            <a:endParaRPr lang="hu-HU" dirty="0"/>
          </a:p>
          <a:p>
            <a:pPr marL="285750" indent="-285750">
              <a:buFontTx/>
              <a:buChar char="-"/>
            </a:pPr>
            <a:endParaRPr lang="hu-HU" dirty="0"/>
          </a:p>
          <a:p>
            <a:pPr marL="285750" indent="-285750">
              <a:buFontTx/>
              <a:buChar char="-"/>
            </a:pPr>
            <a:endParaRPr lang="ro-RO" dirty="0"/>
          </a:p>
          <a:p>
            <a:pPr marL="285750" indent="-285750">
              <a:buFontTx/>
              <a:buChar char="-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29622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: 2013-08-15 ISBN: 978-963-08-7261-4">
            <a:extLst>
              <a:ext uri="{FF2B5EF4-FFF2-40B4-BE49-F238E27FC236}">
                <a16:creationId xmlns:a16="http://schemas.microsoft.com/office/drawing/2014/main" id="{4946F904-EC33-46B9-8383-B937A8DD0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7441">
            <a:off x="8256155" y="835207"/>
            <a:ext cx="3124200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05848E-E215-426F-B378-FDBEE4492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9479" y="447265"/>
            <a:ext cx="3932237" cy="703729"/>
          </a:xfrm>
        </p:spPr>
        <p:txBody>
          <a:bodyPr>
            <a:normAutofit/>
          </a:bodyPr>
          <a:lstStyle/>
          <a:p>
            <a:pPr algn="ctr"/>
            <a:r>
              <a:rPr lang="hu-HU" sz="4000" dirty="0"/>
              <a:t>Mi az </a:t>
            </a:r>
            <a:r>
              <a:rPr lang="hu-HU" sz="4000" dirty="0" err="1"/>
              <a:t>Arduino</a:t>
            </a:r>
            <a:r>
              <a:rPr lang="hu-HU" sz="4000" dirty="0"/>
              <a:t>?</a:t>
            </a:r>
          </a:p>
        </p:txBody>
      </p:sp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A4C81E0A-93AC-45EC-9848-4B067B51D7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8" y="2440909"/>
            <a:ext cx="11748655" cy="396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000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5848E-E215-426F-B378-FDBEE4492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4000" dirty="0"/>
              <a:t>Mire használható az </a:t>
            </a:r>
            <a:r>
              <a:rPr lang="ro-RO" sz="4000" dirty="0"/>
              <a:t>Arduino?</a:t>
            </a:r>
            <a:endParaRPr lang="hu-HU" sz="400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7F57577-5000-40BE-ABC6-728A6A9C4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0629" y="1514909"/>
            <a:ext cx="5965371" cy="823912"/>
          </a:xfrm>
        </p:spPr>
        <p:txBody>
          <a:bodyPr/>
          <a:lstStyle/>
          <a:p>
            <a:r>
              <a:rPr lang="ro-RO" dirty="0"/>
              <a:t>Környezeti információk gy</a:t>
            </a:r>
            <a:r>
              <a:rPr lang="hu-HU" dirty="0" err="1"/>
              <a:t>űjtése</a:t>
            </a:r>
            <a:r>
              <a:rPr lang="ro-RO" dirty="0"/>
              <a:t> - SENZOROK:</a:t>
            </a:r>
            <a:endParaRPr lang="hu-HU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1E3C0E2-1CAE-44AA-AE06-0F3BD54D98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1020" y="2505075"/>
            <a:ext cx="5157787" cy="3684588"/>
          </a:xfrm>
        </p:spPr>
        <p:txBody>
          <a:bodyPr/>
          <a:lstStyle/>
          <a:p>
            <a:r>
              <a:rPr lang="ro-RO" dirty="0"/>
              <a:t>Távolság</a:t>
            </a:r>
          </a:p>
          <a:p>
            <a:r>
              <a:rPr lang="ro-RO" dirty="0"/>
              <a:t>Fényerősség</a:t>
            </a:r>
          </a:p>
          <a:p>
            <a:r>
              <a:rPr lang="ro-RO" dirty="0"/>
              <a:t>Jelenlét</a:t>
            </a:r>
          </a:p>
          <a:p>
            <a:r>
              <a:rPr lang="ro-RO" dirty="0"/>
              <a:t>Hang</a:t>
            </a:r>
          </a:p>
          <a:p>
            <a:r>
              <a:rPr lang="ro-RO" dirty="0"/>
              <a:t>Hőmérséklet</a:t>
            </a:r>
          </a:p>
          <a:p>
            <a:r>
              <a:rPr lang="ro-RO" dirty="0"/>
              <a:t>Páratartalom</a:t>
            </a:r>
          </a:p>
          <a:p>
            <a:r>
              <a:rPr lang="ro-RO" dirty="0"/>
              <a:t>Szén monoxid stb.</a:t>
            </a:r>
            <a:endParaRPr lang="hu-HU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B13714-DB54-4799-84C7-072030044B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503038"/>
            <a:ext cx="5183188" cy="823912"/>
          </a:xfrm>
        </p:spPr>
        <p:txBody>
          <a:bodyPr/>
          <a:lstStyle/>
          <a:p>
            <a:r>
              <a:rPr lang="ro-RO" dirty="0"/>
              <a:t>A feldolgozott információk kijelzése:</a:t>
            </a:r>
            <a:endParaRPr lang="hu-HU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DAC721D-ADD2-44FC-99E6-391930CCC1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97825" y="2303200"/>
            <a:ext cx="5183188" cy="1603787"/>
          </a:xfrm>
        </p:spPr>
        <p:txBody>
          <a:bodyPr/>
          <a:lstStyle/>
          <a:p>
            <a:r>
              <a:rPr lang="ro-RO" dirty="0"/>
              <a:t>LCD kijelző</a:t>
            </a:r>
          </a:p>
          <a:p>
            <a:r>
              <a:rPr lang="ro-RO" dirty="0"/>
              <a:t>LED</a:t>
            </a:r>
          </a:p>
          <a:p>
            <a:r>
              <a:rPr lang="ro-RO" dirty="0"/>
              <a:t>Motrok</a:t>
            </a:r>
          </a:p>
          <a:p>
            <a:endParaRPr lang="hu-HU" dirty="0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5D128022-6795-411B-A853-9390C8224C56}"/>
              </a:ext>
            </a:extLst>
          </p:cNvPr>
          <p:cNvSpPr txBox="1">
            <a:spLocks/>
          </p:cNvSpPr>
          <p:nvPr/>
        </p:nvSpPr>
        <p:spPr>
          <a:xfrm>
            <a:off x="6170225" y="3448606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dirty="0"/>
              <a:t>Kapcsolódás más rendszerekhez:</a:t>
            </a:r>
            <a:endParaRPr lang="hu-HU" dirty="0"/>
          </a:p>
        </p:txBody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8C4C54B3-1E3A-4478-B7C3-58484A468E33}"/>
              </a:ext>
            </a:extLst>
          </p:cNvPr>
          <p:cNvSpPr txBox="1">
            <a:spLocks/>
          </p:cNvSpPr>
          <p:nvPr/>
        </p:nvSpPr>
        <p:spPr>
          <a:xfrm>
            <a:off x="6397825" y="4248523"/>
            <a:ext cx="5183188" cy="19411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dirty="0"/>
              <a:t>Ethernet hálózati kártya </a:t>
            </a:r>
          </a:p>
          <a:p>
            <a:r>
              <a:rPr lang="ro-RO" dirty="0"/>
              <a:t>WiFi hálózati kártya </a:t>
            </a:r>
          </a:p>
          <a:p>
            <a:r>
              <a:rPr lang="ro-RO" dirty="0"/>
              <a:t>GSM eszközök</a:t>
            </a:r>
          </a:p>
          <a:p>
            <a:r>
              <a:rPr lang="ro-RO" dirty="0"/>
              <a:t>Bluetooth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22074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2FCDD1A-76D3-43DB-B754-910FA4479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3206" y="365125"/>
            <a:ext cx="6902302" cy="1325563"/>
          </a:xfrm>
        </p:spPr>
        <p:txBody>
          <a:bodyPr/>
          <a:lstStyle/>
          <a:p>
            <a:r>
              <a:rPr lang="ro-RO" dirty="0"/>
              <a:t>Honnan szerezhető be?</a:t>
            </a:r>
            <a:endParaRPr lang="hu-HU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7AE84D-3F16-4A0B-B79B-3906F3F939C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u-HU" dirty="0">
                <a:hlinkClick r:id="rId2"/>
              </a:rPr>
              <a:t>https://ardushop.ro</a:t>
            </a:r>
            <a:endParaRPr lang="hu-HU" dirty="0"/>
          </a:p>
          <a:p>
            <a:r>
              <a:rPr lang="hu-HU" dirty="0">
                <a:hlinkClick r:id="rId3"/>
              </a:rPr>
              <a:t>https://www.robofun.ro</a:t>
            </a:r>
            <a:r>
              <a:rPr lang="hu-HU" dirty="0"/>
              <a:t> (itt online kurzus)</a:t>
            </a:r>
          </a:p>
          <a:p>
            <a:r>
              <a:rPr lang="hu-HU" dirty="0">
                <a:hlinkClick r:id="rId4"/>
              </a:rPr>
              <a:t>https://www.banggood.com</a:t>
            </a:r>
            <a:endParaRPr lang="hu-HU" dirty="0"/>
          </a:p>
          <a:p>
            <a:endParaRPr lang="hu-HU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79B0E32-AD56-4E15-BA87-D45FB6E5BAE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044" y="1825625"/>
            <a:ext cx="4343912" cy="4351338"/>
          </a:xfrm>
        </p:spPr>
      </p:pic>
    </p:spTree>
    <p:extLst>
      <p:ext uri="{BB962C8B-B14F-4D97-AF65-F5344CB8AC3E}">
        <p14:creationId xmlns:p14="http://schemas.microsoft.com/office/powerpoint/2010/main" val="246840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2FCDD1A-76D3-43DB-B754-910FA4479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8535" y="365125"/>
            <a:ext cx="6636488" cy="1325563"/>
          </a:xfrm>
        </p:spPr>
        <p:txBody>
          <a:bodyPr/>
          <a:lstStyle/>
          <a:p>
            <a:r>
              <a:rPr lang="ro-RO" dirty="0"/>
              <a:t>Hogyan kezdjük?</a:t>
            </a:r>
            <a:endParaRPr lang="hu-HU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7AE84D-3F16-4A0B-B79B-3906F3F939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892636" cy="4351338"/>
          </a:xfrm>
        </p:spPr>
        <p:txBody>
          <a:bodyPr>
            <a:normAutofit lnSpcReduction="10000"/>
          </a:bodyPr>
          <a:lstStyle/>
          <a:p>
            <a:r>
              <a:rPr lang="hu-HU" dirty="0" err="1"/>
              <a:t>Arduino</a:t>
            </a:r>
            <a:r>
              <a:rPr lang="hu-HU" dirty="0"/>
              <a:t> driver-ek telepítése :</a:t>
            </a:r>
          </a:p>
          <a:p>
            <a:pPr lvl="1"/>
            <a:r>
              <a:rPr lang="ro-RO" dirty="0"/>
              <a:t>Linux és MAC nem szükséges</a:t>
            </a:r>
          </a:p>
          <a:p>
            <a:pPr lvl="1"/>
            <a:r>
              <a:rPr lang="ro-RO" dirty="0"/>
              <a:t>Windows-hoz:</a:t>
            </a:r>
          </a:p>
          <a:p>
            <a:pPr lvl="2"/>
            <a:r>
              <a:rPr lang="hu-HU" dirty="0">
                <a:hlinkClick r:id="rId2"/>
              </a:rPr>
              <a:t>http://arduino.cc/en/Main/Software</a:t>
            </a:r>
            <a:endParaRPr lang="hu-HU" dirty="0"/>
          </a:p>
          <a:p>
            <a:r>
              <a:rPr lang="ro-RO" dirty="0"/>
              <a:t>Az Arduino alaplapot kapcsoljuk az USB porthoz</a:t>
            </a:r>
          </a:p>
          <a:p>
            <a:r>
              <a:rPr lang="ro-RO" dirty="0" err="1"/>
              <a:t>Tools</a:t>
            </a:r>
            <a:r>
              <a:rPr lang="ro-RO" dirty="0"/>
              <a:t> – Board</a:t>
            </a:r>
          </a:p>
          <a:p>
            <a:r>
              <a:rPr lang="ro-RO" dirty="0" err="1"/>
              <a:t>Tools</a:t>
            </a:r>
            <a:r>
              <a:rPr lang="ro-RO" dirty="0"/>
              <a:t> – Port</a:t>
            </a:r>
          </a:p>
          <a:p>
            <a:r>
              <a:rPr lang="ro-RO" dirty="0" err="1"/>
              <a:t>Tools</a:t>
            </a:r>
            <a:r>
              <a:rPr lang="ro-RO" dirty="0"/>
              <a:t> – Get Board Info</a:t>
            </a:r>
          </a:p>
          <a:p>
            <a:r>
              <a:rPr lang="ro-RO" dirty="0"/>
              <a:t>File – </a:t>
            </a:r>
            <a:r>
              <a:rPr lang="ro-RO" dirty="0" err="1"/>
              <a:t>Examples</a:t>
            </a:r>
            <a:r>
              <a:rPr lang="ro-RO" dirty="0"/>
              <a:t> </a:t>
            </a:r>
          </a:p>
          <a:p>
            <a:endParaRPr lang="ro-RO" dirty="0"/>
          </a:p>
          <a:p>
            <a:endParaRPr lang="hu-HU" dirty="0"/>
          </a:p>
        </p:txBody>
      </p:sp>
      <p:pic>
        <p:nvPicPr>
          <p:cNvPr id="7" name="Picture 6" descr="sketch_nov06a | Arduino 1.8.7 (Windows Store 1.8.15.0)">
            <a:extLst>
              <a:ext uri="{FF2B5EF4-FFF2-40B4-BE49-F238E27FC236}">
                <a16:creationId xmlns:a16="http://schemas.microsoft.com/office/drawing/2014/main" id="{60921C8F-60F3-433F-BFB4-EA997AA6A7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513" y="518323"/>
            <a:ext cx="4763165" cy="565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941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086DF-17B8-4EC8-BCBF-6F27CA38C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4138" y="386390"/>
            <a:ext cx="10515600" cy="1325563"/>
          </a:xfrm>
        </p:spPr>
        <p:txBody>
          <a:bodyPr/>
          <a:lstStyle/>
          <a:p>
            <a:pPr algn="ctr"/>
            <a:r>
              <a:rPr lang="hu-HU" dirty="0"/>
              <a:t>Egy </a:t>
            </a:r>
            <a:r>
              <a:rPr lang="hu-HU" dirty="0" err="1"/>
              <a:t>Arduino</a:t>
            </a:r>
            <a:r>
              <a:rPr lang="hu-HU" dirty="0"/>
              <a:t> program (SKETCH) felépítése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B64E43-FBD1-466C-9137-F18DE6DD5E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02265" y="2002663"/>
            <a:ext cx="817820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err="1"/>
              <a:t>void</a:t>
            </a:r>
            <a:r>
              <a:rPr lang="hu-HU" dirty="0"/>
              <a:t> </a:t>
            </a:r>
            <a:r>
              <a:rPr lang="hu-HU" dirty="0" err="1"/>
              <a:t>setup</a:t>
            </a:r>
            <a:r>
              <a:rPr lang="hu-HU" dirty="0"/>
              <a:t>() {</a:t>
            </a:r>
          </a:p>
          <a:p>
            <a:pPr marL="0" indent="0">
              <a:buNone/>
            </a:pPr>
            <a:r>
              <a:rPr lang="ro-RO" dirty="0"/>
              <a:t>	</a:t>
            </a:r>
            <a:r>
              <a:rPr lang="it-IT" dirty="0"/>
              <a:t>//</a:t>
            </a:r>
            <a:r>
              <a:rPr lang="hu-HU" dirty="0"/>
              <a:t>az ide írt programrészlet csak egyszer fut le</a:t>
            </a:r>
            <a:endParaRPr lang="it-IT" dirty="0"/>
          </a:p>
          <a:p>
            <a:pPr marL="0" indent="0">
              <a:buNone/>
            </a:pPr>
            <a:r>
              <a:rPr lang="hu-HU" dirty="0"/>
              <a:t>}</a:t>
            </a:r>
          </a:p>
          <a:p>
            <a:pPr marL="0" indent="0">
              <a:buNone/>
            </a:pPr>
            <a:r>
              <a:rPr lang="hu-HU" dirty="0" err="1"/>
              <a:t>void</a:t>
            </a:r>
            <a:r>
              <a:rPr lang="hu-HU" dirty="0"/>
              <a:t> </a:t>
            </a:r>
            <a:r>
              <a:rPr lang="hu-HU" dirty="0" err="1"/>
              <a:t>loop</a:t>
            </a:r>
            <a:r>
              <a:rPr lang="hu-HU" dirty="0"/>
              <a:t>() {</a:t>
            </a:r>
          </a:p>
          <a:p>
            <a:pPr marL="0" indent="0">
              <a:buNone/>
            </a:pPr>
            <a:r>
              <a:rPr lang="ro-RO" dirty="0"/>
              <a:t>	</a:t>
            </a:r>
            <a:r>
              <a:rPr lang="it-IT" dirty="0"/>
              <a:t>//</a:t>
            </a:r>
            <a:r>
              <a:rPr lang="hu-HU" dirty="0"/>
              <a:t> az ide írt programrészlet állandóan fut</a:t>
            </a:r>
            <a:endParaRPr lang="it-IT" dirty="0"/>
          </a:p>
          <a:p>
            <a:pPr marL="0" indent="0">
              <a:buNone/>
            </a:pPr>
            <a:r>
              <a:rPr lang="hu-HU" dirty="0"/>
              <a:t>}</a:t>
            </a:r>
          </a:p>
          <a:p>
            <a:pPr marL="0" indent="0">
              <a:buNone/>
            </a:pPr>
            <a:r>
              <a:rPr lang="ro-RO" dirty="0"/>
              <a:t>S</a:t>
            </a:r>
            <a:r>
              <a:rPr lang="hu-HU" dirty="0" err="1"/>
              <a:t>ketch</a:t>
            </a:r>
            <a:r>
              <a:rPr lang="hu-HU" dirty="0"/>
              <a:t> – </a:t>
            </a:r>
            <a:r>
              <a:rPr lang="hu-HU" dirty="0" err="1"/>
              <a:t>Verify</a:t>
            </a:r>
            <a:r>
              <a:rPr lang="hu-HU" dirty="0"/>
              <a:t>/</a:t>
            </a:r>
            <a:r>
              <a:rPr lang="hu-HU" dirty="0" err="1"/>
              <a:t>Compile</a:t>
            </a:r>
            <a:endParaRPr lang="hu-HU" dirty="0"/>
          </a:p>
          <a:p>
            <a:pPr marL="0" indent="0">
              <a:buNone/>
            </a:pPr>
            <a:r>
              <a:rPr lang="ro-RO" dirty="0"/>
              <a:t>S</a:t>
            </a:r>
            <a:r>
              <a:rPr lang="hu-HU" dirty="0" err="1"/>
              <a:t>ketch</a:t>
            </a:r>
            <a:r>
              <a:rPr lang="hu-HU" dirty="0"/>
              <a:t> – </a:t>
            </a:r>
            <a:r>
              <a:rPr lang="hu-HU" dirty="0" err="1"/>
              <a:t>Upload</a:t>
            </a:r>
            <a:r>
              <a:rPr lang="hu-H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31313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</TotalTime>
  <Words>954</Words>
  <Application>Microsoft Office PowerPoint</Application>
  <PresentationFormat>Widescreen</PresentationFormat>
  <Paragraphs>193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ARDUINO</vt:lpstr>
      <vt:lpstr>Mi a Mikrovezérlő?</vt:lpstr>
      <vt:lpstr>Mi a Mikrovezérlő?</vt:lpstr>
      <vt:lpstr>Mi az Arduino?</vt:lpstr>
      <vt:lpstr>Mi az Arduino?</vt:lpstr>
      <vt:lpstr>Mire használható az Arduino?</vt:lpstr>
      <vt:lpstr>Honnan szerezhető be?</vt:lpstr>
      <vt:lpstr>Hogyan kezdjük?</vt:lpstr>
      <vt:lpstr>Egy Arduino program (SKETCH) felépítése</vt:lpstr>
      <vt:lpstr>Arduino - Hello World!</vt:lpstr>
      <vt:lpstr>Arduino - LED</vt:lpstr>
      <vt:lpstr>Arduino Blink</vt:lpstr>
      <vt:lpstr>Arduino Led és Gomb</vt:lpstr>
      <vt:lpstr>Arduino Led és Gomb</vt:lpstr>
      <vt:lpstr>Arduino Led Gomb és Buzzer</vt:lpstr>
      <vt:lpstr>Arduino Led Gomb és Buzzer</vt:lpstr>
      <vt:lpstr>Arduino Led Serial</vt:lpstr>
      <vt:lpstr>PowerPoint Presentation</vt:lpstr>
      <vt:lpstr>Néhány érdekes példa</vt:lpstr>
      <vt:lpstr>A robotok köztünk vannak! Gyere, építs, programozz Te is velünk egy jó hangulatú társaságban! Alakítsd a jövődet, formáld a jövőnket!</vt:lpstr>
      <vt:lpstr>Robotika szakkörök</vt:lpstr>
      <vt:lpstr>Sok sikert a folytatásban!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ARDUINO</dc:title>
  <dc:creator>Windows User</dc:creator>
  <cp:lastModifiedBy>Sentes Istvan</cp:lastModifiedBy>
  <cp:revision>31</cp:revision>
  <dcterms:created xsi:type="dcterms:W3CDTF">2018-11-06T08:02:56Z</dcterms:created>
  <dcterms:modified xsi:type="dcterms:W3CDTF">2024-12-11T15:05:45Z</dcterms:modified>
</cp:coreProperties>
</file>